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8" r:id="rId1"/>
  </p:sldMasterIdLst>
  <p:notesMasterIdLst>
    <p:notesMasterId r:id="rId27"/>
  </p:notesMasterIdLst>
  <p:sldIdLst>
    <p:sldId id="314" r:id="rId2"/>
    <p:sldId id="359" r:id="rId3"/>
    <p:sldId id="299" r:id="rId4"/>
    <p:sldId id="380" r:id="rId5"/>
    <p:sldId id="360" r:id="rId6"/>
    <p:sldId id="361" r:id="rId7"/>
    <p:sldId id="362" r:id="rId8"/>
    <p:sldId id="364" r:id="rId9"/>
    <p:sldId id="366" r:id="rId10"/>
    <p:sldId id="367" r:id="rId11"/>
    <p:sldId id="368" r:id="rId12"/>
    <p:sldId id="369" r:id="rId13"/>
    <p:sldId id="370" r:id="rId14"/>
    <p:sldId id="372" r:id="rId15"/>
    <p:sldId id="373" r:id="rId16"/>
    <p:sldId id="374" r:id="rId17"/>
    <p:sldId id="375" r:id="rId18"/>
    <p:sldId id="376" r:id="rId19"/>
    <p:sldId id="363" r:id="rId20"/>
    <p:sldId id="296" r:id="rId21"/>
    <p:sldId id="377" r:id="rId22"/>
    <p:sldId id="379" r:id="rId23"/>
    <p:sldId id="269" r:id="rId24"/>
    <p:sldId id="354" r:id="rId25"/>
    <p:sldId id="355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591"/>
    <a:srgbClr val="000000"/>
    <a:srgbClr val="286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5335" autoAdjust="0"/>
  </p:normalViewPr>
  <p:slideViewPr>
    <p:cSldViewPr>
      <p:cViewPr varScale="1">
        <p:scale>
          <a:sx n="92" d="100"/>
          <a:sy n="92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782" y="-102"/>
      </p:cViewPr>
      <p:guideLst>
        <p:guide orient="horz" pos="2880"/>
        <p:guide pos="216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043530\emfmdrs-workspace\de.hpi.sam.bp2009.solution.eventManager\measuringInternalTableImprove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Naive!$C$24:$C$34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75000</c:v>
                </c:pt>
                <c:pt idx="3">
                  <c:v>144000</c:v>
                </c:pt>
                <c:pt idx="4">
                  <c:v>237000</c:v>
                </c:pt>
                <c:pt idx="5">
                  <c:v>357000</c:v>
                </c:pt>
                <c:pt idx="6">
                  <c:v>503000</c:v>
                </c:pt>
                <c:pt idx="7">
                  <c:v>663000</c:v>
                </c:pt>
                <c:pt idx="8">
                  <c:v>843000</c:v>
                </c:pt>
                <c:pt idx="9">
                  <c:v>1045000</c:v>
                </c:pt>
                <c:pt idx="10">
                  <c:v>1263000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Naive!$E$24:$E$34</c:f>
              <c:numCache>
                <c:formatCode>0.00E+00</c:formatCode>
                <c:ptCount val="11"/>
                <c:pt idx="0">
                  <c:v>7159.8320000000003</c:v>
                </c:pt>
                <c:pt idx="1">
                  <c:v>128773.077</c:v>
                </c:pt>
                <c:pt idx="2">
                  <c:v>223818.10800000001</c:v>
                </c:pt>
                <c:pt idx="3">
                  <c:v>420552.05900000001</c:v>
                </c:pt>
                <c:pt idx="4">
                  <c:v>584758.12399999937</c:v>
                </c:pt>
                <c:pt idx="5">
                  <c:v>881609.54099999997</c:v>
                </c:pt>
                <c:pt idx="6">
                  <c:v>1051528.9000000004</c:v>
                </c:pt>
                <c:pt idx="7">
                  <c:v>1408508.331</c:v>
                </c:pt>
                <c:pt idx="8">
                  <c:v>1443924.03</c:v>
                </c:pt>
                <c:pt idx="9">
                  <c:v>1744866.4640000002</c:v>
                </c:pt>
                <c:pt idx="10">
                  <c:v>2467340.1170000001</c:v>
                </c:pt>
              </c:numCache>
            </c:numRef>
          </c:yVal>
        </c:ser>
        <c:axId val="148444288"/>
        <c:axId val="148445824"/>
      </c:scatterChart>
      <c:valAx>
        <c:axId val="148444288"/>
        <c:scaling>
          <c:orientation val="minMax"/>
        </c:scaling>
        <c:axPos val="b"/>
        <c:numFmt formatCode="General" sourceLinked="1"/>
        <c:tickLblPos val="nextTo"/>
        <c:crossAx val="148445824"/>
        <c:crosses val="autoZero"/>
        <c:crossBetween val="midCat"/>
      </c:valAx>
      <c:valAx>
        <c:axId val="148445824"/>
        <c:scaling>
          <c:orientation val="minMax"/>
        </c:scaling>
        <c:axPos val="l"/>
        <c:majorGridlines/>
        <c:numFmt formatCode="General" sourceLinked="1"/>
        <c:tickLblPos val="nextTo"/>
        <c:crossAx val="14844428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naive'!$B$2:$B$12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1000</c:v>
                </c:pt>
                <c:pt idx="10">
                  <c:v>2000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naive'!$B$2:$B$12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naive'!$E$2:$E$12</c:f>
              <c:numCache>
                <c:formatCode>0.00E+00</c:formatCode>
                <c:ptCount val="11"/>
                <c:pt idx="0">
                  <c:v>2060.0279999999998</c:v>
                </c:pt>
                <c:pt idx="1">
                  <c:v>31642.018</c:v>
                </c:pt>
                <c:pt idx="2">
                  <c:v>46122.088000000003</c:v>
                </c:pt>
                <c:pt idx="3">
                  <c:v>43893.307000000001</c:v>
                </c:pt>
                <c:pt idx="4">
                  <c:v>31261.233</c:v>
                </c:pt>
                <c:pt idx="5">
                  <c:v>47297.934000000001</c:v>
                </c:pt>
                <c:pt idx="6">
                  <c:v>51970.027999999998</c:v>
                </c:pt>
                <c:pt idx="7">
                  <c:v>31359.02</c:v>
                </c:pt>
                <c:pt idx="8">
                  <c:v>57014.184000000001</c:v>
                </c:pt>
                <c:pt idx="9">
                  <c:v>58233.652000000002</c:v>
                </c:pt>
                <c:pt idx="10">
                  <c:v>34210.220999999998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naive'!$B$2:$B$12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naive'!$K$2:$K$12</c:f>
              <c:numCache>
                <c:formatCode>0.00</c:formatCode>
                <c:ptCount val="11"/>
                <c:pt idx="0">
                  <c:v>7178.5769999999993</c:v>
                </c:pt>
                <c:pt idx="1">
                  <c:v>75268.788</c:v>
                </c:pt>
                <c:pt idx="2">
                  <c:v>141136.652</c:v>
                </c:pt>
                <c:pt idx="3">
                  <c:v>257749.22500000001</c:v>
                </c:pt>
                <c:pt idx="4">
                  <c:v>363887.86599999986</c:v>
                </c:pt>
                <c:pt idx="5">
                  <c:v>497579.99300000042</c:v>
                </c:pt>
                <c:pt idx="6">
                  <c:v>617981.90700000001</c:v>
                </c:pt>
                <c:pt idx="7">
                  <c:v>823077.82499999937</c:v>
                </c:pt>
                <c:pt idx="8">
                  <c:v>1035772.683</c:v>
                </c:pt>
                <c:pt idx="9">
                  <c:v>1130439.213</c:v>
                </c:pt>
                <c:pt idx="10">
                  <c:v>1336184.9069999999</c:v>
                </c:pt>
              </c:numCache>
            </c:numRef>
          </c:yVal>
        </c:ser>
        <c:axId val="149771392"/>
        <c:axId val="149772928"/>
      </c:scatterChart>
      <c:valAx>
        <c:axId val="149771392"/>
        <c:scaling>
          <c:orientation val="minMax"/>
        </c:scaling>
        <c:axPos val="b"/>
        <c:numFmt formatCode="General" sourceLinked="1"/>
        <c:tickLblPos val="nextTo"/>
        <c:crossAx val="149772928"/>
        <c:crosses val="autoZero"/>
        <c:crossBetween val="midCat"/>
      </c:valAx>
      <c:valAx>
        <c:axId val="149772928"/>
        <c:scaling>
          <c:orientation val="minMax"/>
        </c:scaling>
        <c:axPos val="l"/>
        <c:majorGridlines/>
        <c:numFmt formatCode="General" sourceLinked="1"/>
        <c:tickLblPos val="nextTo"/>
        <c:crossAx val="14977139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naive'!$B$13:$B$23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naive'!$C$13:$C$23</c:f>
              <c:numCache>
                <c:formatCode>General</c:formatCode>
                <c:ptCount val="11"/>
                <c:pt idx="0">
                  <c:v>0</c:v>
                </c:pt>
                <c:pt idx="1">
                  <c:v>2000</c:v>
                </c:pt>
                <c:pt idx="2">
                  <c:v>5000</c:v>
                </c:pt>
                <c:pt idx="3">
                  <c:v>13000</c:v>
                </c:pt>
                <c:pt idx="4">
                  <c:v>21000</c:v>
                </c:pt>
                <c:pt idx="5">
                  <c:v>30000</c:v>
                </c:pt>
                <c:pt idx="6">
                  <c:v>39000</c:v>
                </c:pt>
                <c:pt idx="7">
                  <c:v>57000</c:v>
                </c:pt>
                <c:pt idx="8">
                  <c:v>76000</c:v>
                </c:pt>
                <c:pt idx="9">
                  <c:v>100000</c:v>
                </c:pt>
                <c:pt idx="10">
                  <c:v>125000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naive'!$B$13:$B$23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naive'!$E$13:$E$23</c:f>
              <c:numCache>
                <c:formatCode>0.00E+00</c:formatCode>
                <c:ptCount val="11"/>
                <c:pt idx="0">
                  <c:v>2151.3789999999999</c:v>
                </c:pt>
                <c:pt idx="1">
                  <c:v>23990.743999999999</c:v>
                </c:pt>
                <c:pt idx="2">
                  <c:v>24546.135999999977</c:v>
                </c:pt>
                <c:pt idx="3">
                  <c:v>44650.357000000011</c:v>
                </c:pt>
                <c:pt idx="4">
                  <c:v>26982.485000000022</c:v>
                </c:pt>
                <c:pt idx="5">
                  <c:v>26975.492999999999</c:v>
                </c:pt>
                <c:pt idx="6">
                  <c:v>62219.083000000006</c:v>
                </c:pt>
                <c:pt idx="7">
                  <c:v>32416.120999999996</c:v>
                </c:pt>
                <c:pt idx="8">
                  <c:v>78136.754000000001</c:v>
                </c:pt>
                <c:pt idx="9">
                  <c:v>86148.121000000057</c:v>
                </c:pt>
                <c:pt idx="10">
                  <c:v>88343.342999999979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naive'!$B$13:$B$23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naive'!$K$13:$K$23</c:f>
              <c:numCache>
                <c:formatCode>0.00</c:formatCode>
                <c:ptCount val="11"/>
                <c:pt idx="0">
                  <c:v>7668.8650000000034</c:v>
                </c:pt>
                <c:pt idx="1">
                  <c:v>80485.664999999994</c:v>
                </c:pt>
                <c:pt idx="2">
                  <c:v>164434.318</c:v>
                </c:pt>
                <c:pt idx="3">
                  <c:v>277840.897</c:v>
                </c:pt>
                <c:pt idx="4">
                  <c:v>378086.87</c:v>
                </c:pt>
                <c:pt idx="5">
                  <c:v>493706.05699999986</c:v>
                </c:pt>
                <c:pt idx="6">
                  <c:v>597949.17299999867</c:v>
                </c:pt>
                <c:pt idx="7">
                  <c:v>1188409.412</c:v>
                </c:pt>
                <c:pt idx="8">
                  <c:v>902090.08100000001</c:v>
                </c:pt>
                <c:pt idx="9">
                  <c:v>1154059.801</c:v>
                </c:pt>
                <c:pt idx="10">
                  <c:v>1365797.331</c:v>
                </c:pt>
              </c:numCache>
            </c:numRef>
          </c:yVal>
        </c:ser>
        <c:axId val="149798272"/>
        <c:axId val="149804160"/>
      </c:scatterChart>
      <c:valAx>
        <c:axId val="149798272"/>
        <c:scaling>
          <c:orientation val="minMax"/>
        </c:scaling>
        <c:axPos val="b"/>
        <c:numFmt formatCode="General" sourceLinked="1"/>
        <c:tickLblPos val="nextTo"/>
        <c:crossAx val="149804160"/>
        <c:crosses val="autoZero"/>
        <c:crossBetween val="midCat"/>
      </c:valAx>
      <c:valAx>
        <c:axId val="149804160"/>
        <c:scaling>
          <c:orientation val="minMax"/>
        </c:scaling>
        <c:axPos val="l"/>
        <c:majorGridlines/>
        <c:numFmt formatCode="General" sourceLinked="1"/>
        <c:tickLblPos val="nextTo"/>
        <c:crossAx val="14979827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naive'!$C$24:$C$34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75000</c:v>
                </c:pt>
                <c:pt idx="3">
                  <c:v>144000</c:v>
                </c:pt>
                <c:pt idx="4">
                  <c:v>237000</c:v>
                </c:pt>
                <c:pt idx="5">
                  <c:v>357000</c:v>
                </c:pt>
                <c:pt idx="6">
                  <c:v>503000</c:v>
                </c:pt>
                <c:pt idx="7">
                  <c:v>663000</c:v>
                </c:pt>
                <c:pt idx="8">
                  <c:v>843000</c:v>
                </c:pt>
                <c:pt idx="9">
                  <c:v>1045000</c:v>
                </c:pt>
                <c:pt idx="10">
                  <c:v>1263000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naive'!$E$24:$E$34</c:f>
              <c:numCache>
                <c:formatCode>0.00E+00</c:formatCode>
                <c:ptCount val="11"/>
                <c:pt idx="0">
                  <c:v>2422.3670000000002</c:v>
                </c:pt>
                <c:pt idx="1">
                  <c:v>56202.403000000006</c:v>
                </c:pt>
                <c:pt idx="2">
                  <c:v>76120.84199999999</c:v>
                </c:pt>
                <c:pt idx="3">
                  <c:v>95683.095000000001</c:v>
                </c:pt>
                <c:pt idx="4">
                  <c:v>128029.40399999997</c:v>
                </c:pt>
                <c:pt idx="5">
                  <c:v>207195.32399999982</c:v>
                </c:pt>
                <c:pt idx="6">
                  <c:v>238227.48499999975</c:v>
                </c:pt>
                <c:pt idx="7">
                  <c:v>382937.77600000001</c:v>
                </c:pt>
                <c:pt idx="8">
                  <c:v>231652.63200000001</c:v>
                </c:pt>
                <c:pt idx="9">
                  <c:v>268082.41100000002</c:v>
                </c:pt>
                <c:pt idx="10">
                  <c:v>521024.87699999986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naive'!$K$24:$K$34</c:f>
              <c:numCache>
                <c:formatCode>0.00</c:formatCode>
                <c:ptCount val="11"/>
                <c:pt idx="0">
                  <c:v>7159.8320000000003</c:v>
                </c:pt>
                <c:pt idx="1">
                  <c:v>128773.077</c:v>
                </c:pt>
                <c:pt idx="2">
                  <c:v>223818.10800000001</c:v>
                </c:pt>
                <c:pt idx="3">
                  <c:v>420552.05900000001</c:v>
                </c:pt>
                <c:pt idx="4">
                  <c:v>584758.12399999937</c:v>
                </c:pt>
                <c:pt idx="5">
                  <c:v>881609.54099999997</c:v>
                </c:pt>
                <c:pt idx="6">
                  <c:v>1051528.9000000004</c:v>
                </c:pt>
                <c:pt idx="7">
                  <c:v>1408508.331</c:v>
                </c:pt>
                <c:pt idx="8">
                  <c:v>1443924.03</c:v>
                </c:pt>
                <c:pt idx="9">
                  <c:v>1744866.4640000002</c:v>
                </c:pt>
                <c:pt idx="10">
                  <c:v>2467340.1170000001</c:v>
                </c:pt>
              </c:numCache>
            </c:numRef>
          </c:yVal>
        </c:ser>
        <c:axId val="149825408"/>
        <c:axId val="149826944"/>
      </c:scatterChart>
      <c:valAx>
        <c:axId val="149825408"/>
        <c:scaling>
          <c:orientation val="minMax"/>
        </c:scaling>
        <c:axPos val="b"/>
        <c:numFmt formatCode="General" sourceLinked="1"/>
        <c:tickLblPos val="nextTo"/>
        <c:crossAx val="149826944"/>
        <c:crosses val="autoZero"/>
        <c:crossBetween val="midCat"/>
      </c:valAx>
      <c:valAx>
        <c:axId val="149826944"/>
        <c:scaling>
          <c:orientation val="minMax"/>
        </c:scaling>
        <c:axPos val="l"/>
        <c:majorGridlines/>
        <c:numFmt formatCode="General" sourceLinked="1"/>
        <c:tickLblPos val="nextTo"/>
        <c:crossAx val="14982540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naive'!$C$35:$C$45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naive'!$E$35:$E$45</c:f>
              <c:numCache>
                <c:formatCode>0.00E+00</c:formatCode>
                <c:ptCount val="11"/>
                <c:pt idx="0">
                  <c:v>2125.9720000000002</c:v>
                </c:pt>
                <c:pt idx="1">
                  <c:v>79991.732999999978</c:v>
                </c:pt>
                <c:pt idx="2">
                  <c:v>62516.029000000002</c:v>
                </c:pt>
                <c:pt idx="3">
                  <c:v>50355.59</c:v>
                </c:pt>
                <c:pt idx="4">
                  <c:v>51155.125999999997</c:v>
                </c:pt>
                <c:pt idx="5">
                  <c:v>50317.016000000003</c:v>
                </c:pt>
                <c:pt idx="6">
                  <c:v>36268.021999999997</c:v>
                </c:pt>
                <c:pt idx="7">
                  <c:v>35558.432000000001</c:v>
                </c:pt>
                <c:pt idx="8">
                  <c:v>50860.106</c:v>
                </c:pt>
                <c:pt idx="9">
                  <c:v>34983.790999999997</c:v>
                </c:pt>
                <c:pt idx="10">
                  <c:v>52743.569000000003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naive'!$K$35:$K$45</c:f>
              <c:numCache>
                <c:formatCode>0.00</c:formatCode>
                <c:ptCount val="11"/>
                <c:pt idx="0">
                  <c:v>8520.3699999999808</c:v>
                </c:pt>
                <c:pt idx="1">
                  <c:v>78420.58</c:v>
                </c:pt>
                <c:pt idx="2">
                  <c:v>167256.46899999998</c:v>
                </c:pt>
                <c:pt idx="3">
                  <c:v>322361.91600000008</c:v>
                </c:pt>
                <c:pt idx="4">
                  <c:v>335908.33</c:v>
                </c:pt>
                <c:pt idx="5">
                  <c:v>465881.82299999986</c:v>
                </c:pt>
                <c:pt idx="6">
                  <c:v>536924.38800000004</c:v>
                </c:pt>
                <c:pt idx="7">
                  <c:v>682971.71100000001</c:v>
                </c:pt>
                <c:pt idx="8">
                  <c:v>838764.98800000001</c:v>
                </c:pt>
                <c:pt idx="9">
                  <c:v>1046608.434</c:v>
                </c:pt>
                <c:pt idx="10">
                  <c:v>1335942.9879999999</c:v>
                </c:pt>
              </c:numCache>
            </c:numRef>
          </c:yVal>
        </c:ser>
        <c:axId val="149877120"/>
        <c:axId val="149878656"/>
      </c:scatterChart>
      <c:valAx>
        <c:axId val="149877120"/>
        <c:scaling>
          <c:orientation val="minMax"/>
        </c:scaling>
        <c:axPos val="b"/>
        <c:numFmt formatCode="General" sourceLinked="1"/>
        <c:tickLblPos val="nextTo"/>
        <c:crossAx val="149878656"/>
        <c:crosses val="autoZero"/>
        <c:crossBetween val="midCat"/>
      </c:valAx>
      <c:valAx>
        <c:axId val="149878656"/>
        <c:scaling>
          <c:orientation val="minMax"/>
        </c:scaling>
        <c:axPos val="l"/>
        <c:majorGridlines/>
        <c:numFmt formatCode="General" sourceLinked="1"/>
        <c:tickLblPos val="nextTo"/>
        <c:crossAx val="1498771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naive'!$B$46:$B$56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naive'!$C$46:$C$56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80000</c:v>
                </c:pt>
                <c:pt idx="3">
                  <c:v>155000</c:v>
                </c:pt>
                <c:pt idx="4">
                  <c:v>254000</c:v>
                </c:pt>
                <c:pt idx="5">
                  <c:v>380000</c:v>
                </c:pt>
                <c:pt idx="6">
                  <c:v>532000</c:v>
                </c:pt>
                <c:pt idx="7">
                  <c:v>698000</c:v>
                </c:pt>
                <c:pt idx="8">
                  <c:v>884000</c:v>
                </c:pt>
                <c:pt idx="9">
                  <c:v>1093000</c:v>
                </c:pt>
                <c:pt idx="10">
                  <c:v>1319000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naive'!$B$46:$B$56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naive'!$E$46:$E$56</c:f>
              <c:numCache>
                <c:formatCode>0.00E+00</c:formatCode>
                <c:ptCount val="11"/>
                <c:pt idx="0">
                  <c:v>2126.5129999999999</c:v>
                </c:pt>
                <c:pt idx="1">
                  <c:v>64275.222999999998</c:v>
                </c:pt>
                <c:pt idx="2">
                  <c:v>107078.42</c:v>
                </c:pt>
                <c:pt idx="3">
                  <c:v>122263.848</c:v>
                </c:pt>
                <c:pt idx="4">
                  <c:v>275648.72499999998</c:v>
                </c:pt>
                <c:pt idx="5">
                  <c:v>154890.36599999998</c:v>
                </c:pt>
                <c:pt idx="6">
                  <c:v>190996.90599999999</c:v>
                </c:pt>
                <c:pt idx="7">
                  <c:v>210151.29399999999</c:v>
                </c:pt>
                <c:pt idx="8">
                  <c:v>517880.89600000001</c:v>
                </c:pt>
                <c:pt idx="9">
                  <c:v>283451.94099999999</c:v>
                </c:pt>
                <c:pt idx="10">
                  <c:v>320435.69400000002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naive'!$B$46:$B$56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naive'!$K$46:$K$56</c:f>
              <c:numCache>
                <c:formatCode>0.00</c:formatCode>
                <c:ptCount val="11"/>
                <c:pt idx="0">
                  <c:v>8891.1119999999883</c:v>
                </c:pt>
                <c:pt idx="1">
                  <c:v>204908.997</c:v>
                </c:pt>
                <c:pt idx="2">
                  <c:v>422341.11799999984</c:v>
                </c:pt>
                <c:pt idx="3">
                  <c:v>715929.24899999937</c:v>
                </c:pt>
                <c:pt idx="4">
                  <c:v>1028995.5919999992</c:v>
                </c:pt>
                <c:pt idx="5">
                  <c:v>1438813.8960000011</c:v>
                </c:pt>
                <c:pt idx="6">
                  <c:v>1605200.6790000014</c:v>
                </c:pt>
                <c:pt idx="7">
                  <c:v>2413714.8859999971</c:v>
                </c:pt>
                <c:pt idx="8">
                  <c:v>2418632.0070000002</c:v>
                </c:pt>
                <c:pt idx="9">
                  <c:v>3022064.8179999972</c:v>
                </c:pt>
                <c:pt idx="10">
                  <c:v>3565655.983</c:v>
                </c:pt>
              </c:numCache>
            </c:numRef>
          </c:yVal>
        </c:ser>
        <c:axId val="149887616"/>
        <c:axId val="149901696"/>
      </c:scatterChart>
      <c:valAx>
        <c:axId val="149887616"/>
        <c:scaling>
          <c:orientation val="minMax"/>
        </c:scaling>
        <c:axPos val="b"/>
        <c:numFmt formatCode="General" sourceLinked="1"/>
        <c:tickLblPos val="nextTo"/>
        <c:crossAx val="149901696"/>
        <c:crosses val="autoZero"/>
        <c:crossBetween val="midCat"/>
      </c:valAx>
      <c:valAx>
        <c:axId val="149901696"/>
        <c:scaling>
          <c:orientation val="minMax"/>
        </c:scaling>
        <c:axPos val="l"/>
        <c:majorGridlines/>
        <c:numFmt formatCode="General" sourceLinked="1"/>
        <c:tickLblPos val="nextTo"/>
        <c:crossAx val="14988761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naive'!$B$57:$B$67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naive'!$C$57:$C$67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76000</c:v>
                </c:pt>
                <c:pt idx="3">
                  <c:v>147000</c:v>
                </c:pt>
                <c:pt idx="4">
                  <c:v>244000</c:v>
                </c:pt>
                <c:pt idx="5">
                  <c:v>368000</c:v>
                </c:pt>
                <c:pt idx="6">
                  <c:v>521000</c:v>
                </c:pt>
                <c:pt idx="7">
                  <c:v>689000</c:v>
                </c:pt>
                <c:pt idx="8">
                  <c:v>880000</c:v>
                </c:pt>
                <c:pt idx="9">
                  <c:v>1095000</c:v>
                </c:pt>
                <c:pt idx="10">
                  <c:v>1328000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naive'!$B$57:$B$67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naive'!$E$57:$E$67</c:f>
              <c:numCache>
                <c:formatCode>0.00E+00</c:formatCode>
                <c:ptCount val="11"/>
                <c:pt idx="0">
                  <c:v>2096.0970000000002</c:v>
                </c:pt>
                <c:pt idx="1">
                  <c:v>48032.921999999999</c:v>
                </c:pt>
                <c:pt idx="2">
                  <c:v>100840.186</c:v>
                </c:pt>
                <c:pt idx="3">
                  <c:v>106880.90700000001</c:v>
                </c:pt>
                <c:pt idx="4">
                  <c:v>250246.05499999982</c:v>
                </c:pt>
                <c:pt idx="5">
                  <c:v>133155.755</c:v>
                </c:pt>
                <c:pt idx="6">
                  <c:v>169181.30099999998</c:v>
                </c:pt>
                <c:pt idx="7">
                  <c:v>201199.035</c:v>
                </c:pt>
                <c:pt idx="8">
                  <c:v>279034.90399999998</c:v>
                </c:pt>
                <c:pt idx="9">
                  <c:v>487676.21</c:v>
                </c:pt>
                <c:pt idx="10">
                  <c:v>223363.84999999998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naive'!$B$57:$B$67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naive'!$K$57:$K$67</c:f>
              <c:numCache>
                <c:formatCode>0.00</c:formatCode>
                <c:ptCount val="11"/>
                <c:pt idx="0">
                  <c:v>7021.5640000000003</c:v>
                </c:pt>
                <c:pt idx="1">
                  <c:v>117559.36</c:v>
                </c:pt>
                <c:pt idx="2">
                  <c:v>262457.94799999986</c:v>
                </c:pt>
                <c:pt idx="3">
                  <c:v>797460.28599999892</c:v>
                </c:pt>
                <c:pt idx="4">
                  <c:v>580937.52500000002</c:v>
                </c:pt>
                <c:pt idx="5">
                  <c:v>843705.55200000003</c:v>
                </c:pt>
                <c:pt idx="6">
                  <c:v>971167.27999999875</c:v>
                </c:pt>
                <c:pt idx="7">
                  <c:v>1207908.253</c:v>
                </c:pt>
                <c:pt idx="8">
                  <c:v>1488099.4609999999</c:v>
                </c:pt>
                <c:pt idx="9">
                  <c:v>2119068.7609999999</c:v>
                </c:pt>
                <c:pt idx="10">
                  <c:v>2211926.3819999998</c:v>
                </c:pt>
              </c:numCache>
            </c:numRef>
          </c:yVal>
        </c:ser>
        <c:axId val="149931136"/>
        <c:axId val="149932672"/>
      </c:scatterChart>
      <c:valAx>
        <c:axId val="149931136"/>
        <c:scaling>
          <c:orientation val="minMax"/>
        </c:scaling>
        <c:axPos val="b"/>
        <c:numFmt formatCode="General" sourceLinked="1"/>
        <c:tickLblPos val="nextTo"/>
        <c:crossAx val="149932672"/>
        <c:crosses val="autoZero"/>
        <c:crossBetween val="midCat"/>
      </c:valAx>
      <c:valAx>
        <c:axId val="149932672"/>
        <c:scaling>
          <c:orientation val="minMax"/>
        </c:scaling>
        <c:axPos val="l"/>
        <c:majorGridlines/>
        <c:numFmt formatCode="General" sourceLinked="1"/>
        <c:tickLblPos val="nextTo"/>
        <c:crossAx val="14993113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'bit sets only vs. naive'!$C$1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'bit sets only vs. naive'!$B$68:$B$78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naive'!$C$68:$C$78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1000</c:v>
                </c:pt>
              </c:numCache>
            </c:numRef>
          </c:yVal>
        </c:ser>
        <c:ser>
          <c:idx val="2"/>
          <c:order val="1"/>
          <c:tx>
            <c:strRef>
              <c:f>'bit sets only vs. naive'!$E$1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'bit sets only vs. naive'!$B$68:$B$78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naive'!$E$68:$E$78</c:f>
              <c:numCache>
                <c:formatCode>0.00E+00</c:formatCode>
                <c:ptCount val="11"/>
                <c:pt idx="0">
                  <c:v>2064.2730000000001</c:v>
                </c:pt>
                <c:pt idx="1">
                  <c:v>36614.998</c:v>
                </c:pt>
                <c:pt idx="2">
                  <c:v>73485.051999999996</c:v>
                </c:pt>
                <c:pt idx="3">
                  <c:v>36526.965000000004</c:v>
                </c:pt>
                <c:pt idx="4">
                  <c:v>37261.991000000002</c:v>
                </c:pt>
                <c:pt idx="5">
                  <c:v>52683.523000000001</c:v>
                </c:pt>
                <c:pt idx="6">
                  <c:v>52394.646000000001</c:v>
                </c:pt>
                <c:pt idx="7">
                  <c:v>36165.197999999997</c:v>
                </c:pt>
                <c:pt idx="8">
                  <c:v>50542.726999999999</c:v>
                </c:pt>
                <c:pt idx="9">
                  <c:v>51441.444000000003</c:v>
                </c:pt>
                <c:pt idx="10">
                  <c:v>41457.239000000001</c:v>
                </c:pt>
              </c:numCache>
            </c:numRef>
          </c:yVal>
        </c:ser>
        <c:ser>
          <c:idx val="4"/>
          <c:order val="2"/>
          <c:tx>
            <c:strRef>
              <c:f>'bit sets only vs. naive'!$K$1</c:f>
              <c:strCache>
                <c:ptCount val="1"/>
                <c:pt idx="0">
                  <c:v>Naive Time</c:v>
                </c:pt>
              </c:strCache>
            </c:strRef>
          </c:tx>
          <c:xVal>
            <c:numRef>
              <c:f>'bit sets only vs. naive'!$B$68:$B$78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'bit sets only vs. naive'!$K$68:$K$78</c:f>
              <c:numCache>
                <c:formatCode>0.00</c:formatCode>
                <c:ptCount val="11"/>
                <c:pt idx="0">
                  <c:v>8955.043999999989</c:v>
                </c:pt>
                <c:pt idx="1">
                  <c:v>79246.377999999997</c:v>
                </c:pt>
                <c:pt idx="2">
                  <c:v>165914.93700000001</c:v>
                </c:pt>
                <c:pt idx="3">
                  <c:v>269507.72600000002</c:v>
                </c:pt>
                <c:pt idx="4">
                  <c:v>339689.52799999999</c:v>
                </c:pt>
                <c:pt idx="5">
                  <c:v>476824.016</c:v>
                </c:pt>
                <c:pt idx="6">
                  <c:v>554193.62399999937</c:v>
                </c:pt>
                <c:pt idx="7">
                  <c:v>700589.59100000001</c:v>
                </c:pt>
                <c:pt idx="8">
                  <c:v>864632.80900000001</c:v>
                </c:pt>
                <c:pt idx="9">
                  <c:v>1070400.0120000001</c:v>
                </c:pt>
                <c:pt idx="10">
                  <c:v>1411486.6610000001</c:v>
                </c:pt>
              </c:numCache>
            </c:numRef>
          </c:yVal>
        </c:ser>
        <c:axId val="149687680"/>
        <c:axId val="149705856"/>
      </c:scatterChart>
      <c:valAx>
        <c:axId val="149687680"/>
        <c:scaling>
          <c:orientation val="minMax"/>
        </c:scaling>
        <c:axPos val="b"/>
        <c:numFmt formatCode="General" sourceLinked="1"/>
        <c:tickLblPos val="nextTo"/>
        <c:crossAx val="149705856"/>
        <c:crosses val="autoZero"/>
        <c:crossBetween val="midCat"/>
      </c:valAx>
      <c:valAx>
        <c:axId val="149705856"/>
        <c:scaling>
          <c:orientation val="minMax"/>
        </c:scaling>
        <c:axPos val="l"/>
        <c:majorGridlines/>
        <c:numFmt formatCode="General" sourceLinked="1"/>
        <c:tickLblPos val="nextTo"/>
        <c:crossAx val="1496876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Naive!$C$35:$C$45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Naive!$E$35:$E$45</c:f>
              <c:numCache>
                <c:formatCode>0.00E+00</c:formatCode>
                <c:ptCount val="11"/>
                <c:pt idx="0">
                  <c:v>8520.3699999999808</c:v>
                </c:pt>
                <c:pt idx="1">
                  <c:v>78420.58</c:v>
                </c:pt>
                <c:pt idx="2">
                  <c:v>167256.46899999998</c:v>
                </c:pt>
                <c:pt idx="3">
                  <c:v>322361.91600000008</c:v>
                </c:pt>
                <c:pt idx="4">
                  <c:v>335908.33</c:v>
                </c:pt>
                <c:pt idx="5">
                  <c:v>465881.82299999986</c:v>
                </c:pt>
                <c:pt idx="6">
                  <c:v>536924.38800000004</c:v>
                </c:pt>
                <c:pt idx="7">
                  <c:v>682971.71100000001</c:v>
                </c:pt>
                <c:pt idx="8">
                  <c:v>838764.98800000001</c:v>
                </c:pt>
                <c:pt idx="9">
                  <c:v>1046608.434</c:v>
                </c:pt>
                <c:pt idx="10">
                  <c:v>1335942.9879999999</c:v>
                </c:pt>
              </c:numCache>
            </c:numRef>
          </c:yVal>
        </c:ser>
        <c:axId val="108721664"/>
        <c:axId val="108723200"/>
      </c:scatterChart>
      <c:valAx>
        <c:axId val="108721664"/>
        <c:scaling>
          <c:orientation val="minMax"/>
        </c:scaling>
        <c:axPos val="b"/>
        <c:numFmt formatCode="General" sourceLinked="1"/>
        <c:tickLblPos val="nextTo"/>
        <c:crossAx val="108723200"/>
        <c:crosses val="autoZero"/>
        <c:crossBetween val="midCat"/>
      </c:valAx>
      <c:valAx>
        <c:axId val="108723200"/>
        <c:scaling>
          <c:orientation val="minMax"/>
        </c:scaling>
        <c:axPos val="l"/>
        <c:majorGridlines/>
        <c:numFmt formatCode="General" sourceLinked="1"/>
        <c:tickLblPos val="nextTo"/>
        <c:crossAx val="10872166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Naive!$B$2:$B$12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1000</c:v>
                </c:pt>
                <c:pt idx="10">
                  <c:v>2000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Naive!$B$2:$B$12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Naive!$E$2:$E$12</c:f>
              <c:numCache>
                <c:formatCode>0.00E+00</c:formatCode>
                <c:ptCount val="11"/>
                <c:pt idx="0">
                  <c:v>7178.5769999999993</c:v>
                </c:pt>
                <c:pt idx="1">
                  <c:v>75268.788</c:v>
                </c:pt>
                <c:pt idx="2">
                  <c:v>141136.652</c:v>
                </c:pt>
                <c:pt idx="3">
                  <c:v>257749.22500000001</c:v>
                </c:pt>
                <c:pt idx="4">
                  <c:v>363887.86599999986</c:v>
                </c:pt>
                <c:pt idx="5">
                  <c:v>497579.99300000042</c:v>
                </c:pt>
                <c:pt idx="6">
                  <c:v>617981.90700000001</c:v>
                </c:pt>
                <c:pt idx="7">
                  <c:v>823077.82499999937</c:v>
                </c:pt>
                <c:pt idx="8">
                  <c:v>1035772.683</c:v>
                </c:pt>
                <c:pt idx="9">
                  <c:v>1130439.213</c:v>
                </c:pt>
                <c:pt idx="10">
                  <c:v>1336184.9069999999</c:v>
                </c:pt>
              </c:numCache>
            </c:numRef>
          </c:yVal>
        </c:ser>
        <c:axId val="148501248"/>
        <c:axId val="148502784"/>
      </c:scatterChart>
      <c:valAx>
        <c:axId val="148501248"/>
        <c:scaling>
          <c:orientation val="minMax"/>
        </c:scaling>
        <c:axPos val="b"/>
        <c:numFmt formatCode="General" sourceLinked="1"/>
        <c:tickLblPos val="nextTo"/>
        <c:crossAx val="148502784"/>
        <c:crosses val="autoZero"/>
        <c:crossBetween val="midCat"/>
      </c:valAx>
      <c:valAx>
        <c:axId val="148502784"/>
        <c:scaling>
          <c:orientation val="minMax"/>
        </c:scaling>
        <c:axPos val="l"/>
        <c:majorGridlines/>
        <c:numFmt formatCode="General" sourceLinked="1"/>
        <c:tickLblPos val="nextTo"/>
        <c:crossAx val="1485012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Naive!$B$13:$B$23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Naive!$C$13:$C$23</c:f>
              <c:numCache>
                <c:formatCode>General</c:formatCode>
                <c:ptCount val="11"/>
                <c:pt idx="0">
                  <c:v>0</c:v>
                </c:pt>
                <c:pt idx="1">
                  <c:v>2000</c:v>
                </c:pt>
                <c:pt idx="2">
                  <c:v>5000</c:v>
                </c:pt>
                <c:pt idx="3">
                  <c:v>13000</c:v>
                </c:pt>
                <c:pt idx="4">
                  <c:v>21000</c:v>
                </c:pt>
                <c:pt idx="5">
                  <c:v>30000</c:v>
                </c:pt>
                <c:pt idx="6">
                  <c:v>39000</c:v>
                </c:pt>
                <c:pt idx="7">
                  <c:v>57000</c:v>
                </c:pt>
                <c:pt idx="8">
                  <c:v>76000</c:v>
                </c:pt>
                <c:pt idx="9">
                  <c:v>100000</c:v>
                </c:pt>
                <c:pt idx="10">
                  <c:v>125000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Naive!$B$13:$B$23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Naive!$E$13:$E$23</c:f>
              <c:numCache>
                <c:formatCode>0.00E+00</c:formatCode>
                <c:ptCount val="11"/>
                <c:pt idx="0">
                  <c:v>7668.8650000000034</c:v>
                </c:pt>
                <c:pt idx="1">
                  <c:v>80485.664999999994</c:v>
                </c:pt>
                <c:pt idx="2">
                  <c:v>164434.318</c:v>
                </c:pt>
                <c:pt idx="3">
                  <c:v>277840.897</c:v>
                </c:pt>
                <c:pt idx="4">
                  <c:v>378086.87</c:v>
                </c:pt>
                <c:pt idx="5">
                  <c:v>493706.05699999986</c:v>
                </c:pt>
                <c:pt idx="6">
                  <c:v>597949.17299999867</c:v>
                </c:pt>
                <c:pt idx="7">
                  <c:v>1188409.412</c:v>
                </c:pt>
                <c:pt idx="8">
                  <c:v>902090.08100000001</c:v>
                </c:pt>
                <c:pt idx="9">
                  <c:v>1154059.801</c:v>
                </c:pt>
                <c:pt idx="10">
                  <c:v>1365797.331</c:v>
                </c:pt>
              </c:numCache>
            </c:numRef>
          </c:yVal>
        </c:ser>
        <c:axId val="149317888"/>
        <c:axId val="149327872"/>
      </c:scatterChart>
      <c:valAx>
        <c:axId val="149317888"/>
        <c:scaling>
          <c:orientation val="minMax"/>
        </c:scaling>
        <c:axPos val="b"/>
        <c:numFmt formatCode="General" sourceLinked="1"/>
        <c:tickLblPos val="nextTo"/>
        <c:crossAx val="149327872"/>
        <c:crosses val="autoZero"/>
        <c:crossBetween val="midCat"/>
      </c:valAx>
      <c:valAx>
        <c:axId val="149327872"/>
        <c:scaling>
          <c:orientation val="minMax"/>
        </c:scaling>
        <c:axPos val="l"/>
        <c:majorGridlines/>
        <c:numFmt formatCode="General" sourceLinked="0"/>
        <c:tickLblPos val="nextTo"/>
        <c:crossAx val="14931788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Naive!$C$24:$C$34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75000</c:v>
                </c:pt>
                <c:pt idx="3">
                  <c:v>144000</c:v>
                </c:pt>
                <c:pt idx="4">
                  <c:v>237000</c:v>
                </c:pt>
                <c:pt idx="5">
                  <c:v>357000</c:v>
                </c:pt>
                <c:pt idx="6">
                  <c:v>503000</c:v>
                </c:pt>
                <c:pt idx="7">
                  <c:v>663000</c:v>
                </c:pt>
                <c:pt idx="8">
                  <c:v>843000</c:v>
                </c:pt>
                <c:pt idx="9">
                  <c:v>1045000</c:v>
                </c:pt>
                <c:pt idx="10">
                  <c:v>1263000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Naive!$B$24:$B$34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Naive!$E$24:$E$34</c:f>
              <c:numCache>
                <c:formatCode>0.00E+00</c:formatCode>
                <c:ptCount val="11"/>
                <c:pt idx="0">
                  <c:v>7159.8320000000003</c:v>
                </c:pt>
                <c:pt idx="1">
                  <c:v>128773.077</c:v>
                </c:pt>
                <c:pt idx="2">
                  <c:v>223818.10800000001</c:v>
                </c:pt>
                <c:pt idx="3">
                  <c:v>420552.05900000001</c:v>
                </c:pt>
                <c:pt idx="4">
                  <c:v>584758.12399999937</c:v>
                </c:pt>
                <c:pt idx="5">
                  <c:v>881609.54099999997</c:v>
                </c:pt>
                <c:pt idx="6">
                  <c:v>1051528.9000000004</c:v>
                </c:pt>
                <c:pt idx="7">
                  <c:v>1408508.331</c:v>
                </c:pt>
                <c:pt idx="8">
                  <c:v>1443924.03</c:v>
                </c:pt>
                <c:pt idx="9">
                  <c:v>1744866.4640000002</c:v>
                </c:pt>
                <c:pt idx="10">
                  <c:v>2467340.1170000001</c:v>
                </c:pt>
              </c:numCache>
            </c:numRef>
          </c:yVal>
        </c:ser>
        <c:axId val="149352448"/>
        <c:axId val="149353984"/>
      </c:scatterChart>
      <c:valAx>
        <c:axId val="149352448"/>
        <c:scaling>
          <c:orientation val="minMax"/>
        </c:scaling>
        <c:axPos val="b"/>
        <c:numFmt formatCode="General" sourceLinked="1"/>
        <c:tickLblPos val="nextTo"/>
        <c:crossAx val="149353984"/>
        <c:crosses val="autoZero"/>
        <c:crossBetween val="midCat"/>
      </c:valAx>
      <c:valAx>
        <c:axId val="149353984"/>
        <c:scaling>
          <c:orientation val="minMax"/>
        </c:scaling>
        <c:axPos val="l"/>
        <c:majorGridlines/>
        <c:numFmt formatCode="General" sourceLinked="1"/>
        <c:tickLblPos val="nextTo"/>
        <c:crossAx val="14935244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Naive!$C$35:$C$45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Naive!$B$35:$B$45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Naive!$E$35:$E$45</c:f>
              <c:numCache>
                <c:formatCode>0.00E+00</c:formatCode>
                <c:ptCount val="11"/>
                <c:pt idx="0">
                  <c:v>8520.3699999999808</c:v>
                </c:pt>
                <c:pt idx="1">
                  <c:v>78420.58</c:v>
                </c:pt>
                <c:pt idx="2">
                  <c:v>167256.46899999998</c:v>
                </c:pt>
                <c:pt idx="3">
                  <c:v>322361.91600000008</c:v>
                </c:pt>
                <c:pt idx="4">
                  <c:v>335908.33</c:v>
                </c:pt>
                <c:pt idx="5">
                  <c:v>465881.82299999986</c:v>
                </c:pt>
                <c:pt idx="6">
                  <c:v>536924.38800000004</c:v>
                </c:pt>
                <c:pt idx="7">
                  <c:v>682971.71100000001</c:v>
                </c:pt>
                <c:pt idx="8">
                  <c:v>838764.98800000001</c:v>
                </c:pt>
                <c:pt idx="9">
                  <c:v>1046608.434</c:v>
                </c:pt>
                <c:pt idx="10">
                  <c:v>1335942.9879999999</c:v>
                </c:pt>
              </c:numCache>
            </c:numRef>
          </c:yVal>
        </c:ser>
        <c:axId val="149636608"/>
        <c:axId val="149638144"/>
      </c:scatterChart>
      <c:valAx>
        <c:axId val="149636608"/>
        <c:scaling>
          <c:orientation val="minMax"/>
        </c:scaling>
        <c:axPos val="b"/>
        <c:numFmt formatCode="General" sourceLinked="1"/>
        <c:tickLblPos val="nextTo"/>
        <c:crossAx val="149638144"/>
        <c:crosses val="autoZero"/>
        <c:crossBetween val="midCat"/>
      </c:valAx>
      <c:valAx>
        <c:axId val="149638144"/>
        <c:scaling>
          <c:orientation val="minMax"/>
        </c:scaling>
        <c:axPos val="l"/>
        <c:majorGridlines/>
        <c:numFmt formatCode="General" sourceLinked="1"/>
        <c:tickLblPos val="nextTo"/>
        <c:crossAx val="14963660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Naive!$B$46:$B$56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Naive!$C$46:$C$56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80000</c:v>
                </c:pt>
                <c:pt idx="3">
                  <c:v>155000</c:v>
                </c:pt>
                <c:pt idx="4">
                  <c:v>254000</c:v>
                </c:pt>
                <c:pt idx="5">
                  <c:v>380000</c:v>
                </c:pt>
                <c:pt idx="6">
                  <c:v>532000</c:v>
                </c:pt>
                <c:pt idx="7">
                  <c:v>698000</c:v>
                </c:pt>
                <c:pt idx="8">
                  <c:v>884000</c:v>
                </c:pt>
                <c:pt idx="9">
                  <c:v>1093000</c:v>
                </c:pt>
                <c:pt idx="10">
                  <c:v>1319000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Naive!$B$46:$B$56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Naive!$E$46:$E$56</c:f>
              <c:numCache>
                <c:formatCode>0.00E+00</c:formatCode>
                <c:ptCount val="11"/>
                <c:pt idx="0">
                  <c:v>8891.1119999999883</c:v>
                </c:pt>
                <c:pt idx="1">
                  <c:v>204908.997</c:v>
                </c:pt>
                <c:pt idx="2">
                  <c:v>422341.11799999984</c:v>
                </c:pt>
                <c:pt idx="3">
                  <c:v>715929.24899999937</c:v>
                </c:pt>
                <c:pt idx="4">
                  <c:v>1028995.5919999992</c:v>
                </c:pt>
                <c:pt idx="5">
                  <c:v>1438813.8960000011</c:v>
                </c:pt>
                <c:pt idx="6">
                  <c:v>1605200.6790000014</c:v>
                </c:pt>
                <c:pt idx="7">
                  <c:v>2413714.8859999971</c:v>
                </c:pt>
                <c:pt idx="8">
                  <c:v>2418632.0070000002</c:v>
                </c:pt>
                <c:pt idx="9">
                  <c:v>3022064.8179999972</c:v>
                </c:pt>
                <c:pt idx="10">
                  <c:v>3565655.983</c:v>
                </c:pt>
              </c:numCache>
            </c:numRef>
          </c:yVal>
        </c:ser>
        <c:axId val="149654528"/>
        <c:axId val="149656320"/>
      </c:scatterChart>
      <c:valAx>
        <c:axId val="149654528"/>
        <c:scaling>
          <c:orientation val="minMax"/>
        </c:scaling>
        <c:axPos val="b"/>
        <c:numFmt formatCode="General" sourceLinked="1"/>
        <c:tickLblPos val="nextTo"/>
        <c:crossAx val="149656320"/>
        <c:crosses val="autoZero"/>
        <c:crossBetween val="midCat"/>
      </c:valAx>
      <c:valAx>
        <c:axId val="149656320"/>
        <c:scaling>
          <c:orientation val="minMax"/>
        </c:scaling>
        <c:axPos val="l"/>
        <c:majorGridlines/>
        <c:numFmt formatCode="General" sourceLinked="1"/>
        <c:tickLblPos val="nextTo"/>
        <c:crossAx val="14965452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Naive!$B$57:$B$67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Naive!$C$57:$C$67</c:f>
              <c:numCache>
                <c:formatCode>General</c:formatCode>
                <c:ptCount val="11"/>
                <c:pt idx="0">
                  <c:v>0</c:v>
                </c:pt>
                <c:pt idx="1">
                  <c:v>27000</c:v>
                </c:pt>
                <c:pt idx="2">
                  <c:v>76000</c:v>
                </c:pt>
                <c:pt idx="3">
                  <c:v>147000</c:v>
                </c:pt>
                <c:pt idx="4">
                  <c:v>244000</c:v>
                </c:pt>
                <c:pt idx="5">
                  <c:v>368000</c:v>
                </c:pt>
                <c:pt idx="6">
                  <c:v>521000</c:v>
                </c:pt>
                <c:pt idx="7">
                  <c:v>689000</c:v>
                </c:pt>
                <c:pt idx="8">
                  <c:v>880000</c:v>
                </c:pt>
                <c:pt idx="9">
                  <c:v>1095000</c:v>
                </c:pt>
                <c:pt idx="10">
                  <c:v>1328000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Naive!$B$57:$B$67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Naive!$E$57:$E$67</c:f>
              <c:numCache>
                <c:formatCode>0.00E+00</c:formatCode>
                <c:ptCount val="11"/>
                <c:pt idx="0">
                  <c:v>7021.5640000000003</c:v>
                </c:pt>
                <c:pt idx="1">
                  <c:v>117559.36</c:v>
                </c:pt>
                <c:pt idx="2">
                  <c:v>262457.94799999986</c:v>
                </c:pt>
                <c:pt idx="3">
                  <c:v>797460.28599999892</c:v>
                </c:pt>
                <c:pt idx="4">
                  <c:v>580937.52500000002</c:v>
                </c:pt>
                <c:pt idx="5">
                  <c:v>843705.55200000003</c:v>
                </c:pt>
                <c:pt idx="6">
                  <c:v>971167.27999999875</c:v>
                </c:pt>
                <c:pt idx="7">
                  <c:v>1207908.253</c:v>
                </c:pt>
                <c:pt idx="8">
                  <c:v>1488099.4609999999</c:v>
                </c:pt>
                <c:pt idx="9">
                  <c:v>2119068.7609999999</c:v>
                </c:pt>
                <c:pt idx="10">
                  <c:v>2211926.3819999998</c:v>
                </c:pt>
              </c:numCache>
            </c:numRef>
          </c:yVal>
        </c:ser>
        <c:axId val="149680896"/>
        <c:axId val="149682432"/>
      </c:scatterChart>
      <c:valAx>
        <c:axId val="149680896"/>
        <c:scaling>
          <c:orientation val="minMax"/>
        </c:scaling>
        <c:axPos val="b"/>
        <c:numFmt formatCode="General" sourceLinked="1"/>
        <c:tickLblPos val="nextTo"/>
        <c:crossAx val="149682432"/>
        <c:crosses val="autoZero"/>
        <c:crossBetween val="midCat"/>
      </c:valAx>
      <c:valAx>
        <c:axId val="149682432"/>
        <c:scaling>
          <c:orientation val="minMax"/>
        </c:scaling>
        <c:axPos val="l"/>
        <c:majorGridlines/>
        <c:numFmt formatCode="General" sourceLinked="1"/>
        <c:tickLblPos val="nextTo"/>
        <c:crossAx val="14968089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lineMarker"/>
        <c:ser>
          <c:idx val="0"/>
          <c:order val="0"/>
          <c:tx>
            <c:strRef>
              <c:f>Naive!$C$1</c:f>
              <c:strCache>
                <c:ptCount val="1"/>
                <c:pt idx="0">
                  <c:v>Delivered</c:v>
                </c:pt>
              </c:strCache>
            </c:strRef>
          </c:tx>
          <c:xVal>
            <c:numRef>
              <c:f>Naive!$B$68:$B$78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Naive!$C$68:$C$78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1000</c:v>
                </c:pt>
              </c:numCache>
            </c:numRef>
          </c:yVal>
        </c:ser>
        <c:ser>
          <c:idx val="2"/>
          <c:order val="1"/>
          <c:tx>
            <c:strRef>
              <c:f>Naive!$E$1</c:f>
              <c:strCache>
                <c:ptCount val="1"/>
                <c:pt idx="0">
                  <c:v>time (ns)</c:v>
                </c:pt>
              </c:strCache>
            </c:strRef>
          </c:tx>
          <c:xVal>
            <c:numRef>
              <c:f>Naive!$B$68:$B$78</c:f>
              <c:numCache>
                <c:formatCode>General</c:formatCode>
                <c:ptCount val="11"/>
                <c:pt idx="0">
                  <c:v>0</c:v>
                </c:pt>
                <c:pt idx="1">
                  <c:v>37</c:v>
                </c:pt>
                <c:pt idx="2">
                  <c:v>74</c:v>
                </c:pt>
                <c:pt idx="3">
                  <c:v>111</c:v>
                </c:pt>
                <c:pt idx="4">
                  <c:v>148</c:v>
                </c:pt>
                <c:pt idx="5">
                  <c:v>185</c:v>
                </c:pt>
                <c:pt idx="6">
                  <c:v>222</c:v>
                </c:pt>
                <c:pt idx="7">
                  <c:v>259</c:v>
                </c:pt>
                <c:pt idx="8">
                  <c:v>296</c:v>
                </c:pt>
                <c:pt idx="9">
                  <c:v>333</c:v>
                </c:pt>
                <c:pt idx="10">
                  <c:v>367</c:v>
                </c:pt>
              </c:numCache>
            </c:numRef>
          </c:xVal>
          <c:yVal>
            <c:numRef>
              <c:f>Naive!$E$68:$E$78</c:f>
              <c:numCache>
                <c:formatCode>0.00E+00</c:formatCode>
                <c:ptCount val="11"/>
                <c:pt idx="0">
                  <c:v>8955.043999999989</c:v>
                </c:pt>
                <c:pt idx="1">
                  <c:v>79246.377999999997</c:v>
                </c:pt>
                <c:pt idx="2">
                  <c:v>165914.93700000001</c:v>
                </c:pt>
                <c:pt idx="3">
                  <c:v>269507.72600000002</c:v>
                </c:pt>
                <c:pt idx="4">
                  <c:v>339689.52799999999</c:v>
                </c:pt>
                <c:pt idx="5">
                  <c:v>476824.016</c:v>
                </c:pt>
                <c:pt idx="6">
                  <c:v>554193.62399999937</c:v>
                </c:pt>
                <c:pt idx="7">
                  <c:v>700589.59100000001</c:v>
                </c:pt>
                <c:pt idx="8">
                  <c:v>864632.80900000001</c:v>
                </c:pt>
                <c:pt idx="9">
                  <c:v>1070400.0120000001</c:v>
                </c:pt>
                <c:pt idx="10">
                  <c:v>1411486.6610000001</c:v>
                </c:pt>
              </c:numCache>
            </c:numRef>
          </c:yVal>
        </c:ser>
        <c:axId val="148531456"/>
        <c:axId val="148537344"/>
      </c:scatterChart>
      <c:valAx>
        <c:axId val="148531456"/>
        <c:scaling>
          <c:orientation val="minMax"/>
        </c:scaling>
        <c:axPos val="b"/>
        <c:numFmt formatCode="General" sourceLinked="1"/>
        <c:tickLblPos val="nextTo"/>
        <c:crossAx val="148537344"/>
        <c:crosses val="autoZero"/>
        <c:crossBetween val="midCat"/>
      </c:valAx>
      <c:valAx>
        <c:axId val="148537344"/>
        <c:scaling>
          <c:orientation val="minMax"/>
        </c:scaling>
        <c:axPos val="l"/>
        <c:majorGridlines/>
        <c:numFmt formatCode="General" sourceLinked="1"/>
        <c:tickLblPos val="nextTo"/>
        <c:crossAx val="14853145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AF075-8545-4728-BE3B-B927BC4CC8F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C6589-4933-45A6-8599-545F66498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TODO:</a:t>
            </a:r>
            <a:r>
              <a:rPr lang="de-DE" baseline="0" dirty="0" smtClean="0"/>
              <a:t> visualize occurring Notifications and many adapters with complex filter trees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approximately</a:t>
            </a:r>
            <a:r>
              <a:rPr lang="en-US" baseline="0" dirty="0" smtClean="0"/>
              <a:t> and expected linear increase as the number of adapters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Query for</a:t>
            </a:r>
            <a:r>
              <a:rPr lang="de-DE" baseline="0" dirty="0" smtClean="0"/>
              <a:t> model changes</a:t>
            </a:r>
          </a:p>
          <a:p>
            <a:endParaRPr lang="de-DE" baseline="0" dirty="0" smtClean="0"/>
          </a:p>
          <a:p>
            <a:r>
              <a:rPr lang="de-DE" baseline="0" dirty="0" smtClean="0"/>
              <a:t>Scope: Elements loaded by the Diagram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Query for</a:t>
            </a:r>
            <a:r>
              <a:rPr lang="de-DE" baseline="0" dirty="0" smtClean="0"/>
              <a:t> model changes</a:t>
            </a:r>
          </a:p>
          <a:p>
            <a:endParaRPr lang="de-DE" baseline="0" dirty="0" smtClean="0"/>
          </a:p>
          <a:p>
            <a:r>
              <a:rPr lang="de-DE" baseline="0" dirty="0" smtClean="0"/>
              <a:t>Scope: Elements loaded by the Diagram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6589-4933-45A6-8599-545F6649879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A12F6F34-9FEC-47AF-8CA9-B277C68725CD}" type="datetimeFigureOut">
              <a:rPr lang="de-DE" smtClean="0"/>
              <a:pPr/>
              <a:t>20.03.2011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D2ECBC07-4814-4609-830D-0AF82B30BE1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52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295188"/>
            <a:ext cx="9144000" cy="2252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605344"/>
            <a:ext cx="9144000" cy="2252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198148" y="1912148"/>
            <a:ext cx="6858000" cy="303370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1912148" y="1912148"/>
            <a:ext cx="6858000" cy="303370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1143177" y="1912148"/>
            <a:ext cx="6858000" cy="303370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3/20/2011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20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952480" y="5419736"/>
            <a:ext cx="4433912" cy="361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Axel Uhl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52480" y="1506535"/>
            <a:ext cx="7777184" cy="1085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Scalable EMF Notification Management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sap_tagstra_CG8_P_tmr_p.png"/>
          <p:cNvPicPr>
            <a:picLocks noChangeAspect="1"/>
          </p:cNvPicPr>
          <p:nvPr/>
        </p:nvPicPr>
        <p:blipFill>
          <a:blip r:embed="rId3" cstate="print"/>
          <a:srcRect l="77426" b="16215"/>
          <a:stretch>
            <a:fillRect/>
          </a:stretch>
        </p:blipFill>
        <p:spPr bwMode="gray">
          <a:xfrm>
            <a:off x="6676424" y="5376702"/>
            <a:ext cx="1062656" cy="40498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42016" y="6400816"/>
            <a:ext cx="405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© SAP AG 2010 - licensed under a Creative Commons Attribution-Noncommercial-No Derivative Works 3.0 Germany License</a:t>
            </a:r>
          </a:p>
          <a:p>
            <a:r>
              <a:rPr lang="de-DE" sz="600" dirty="0" smtClean="0">
                <a:solidFill>
                  <a:schemeClr val="bg1"/>
                </a:solidFill>
              </a:rPr>
              <a:t>http://creativecommons.org/licenses/by-nc-nd/3.0/de/</a:t>
            </a:r>
            <a:endParaRPr lang="de-DE" sz="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40" y="6143640"/>
            <a:ext cx="4933952" cy="62387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947" y="352408"/>
            <a:ext cx="1646522" cy="19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9064" y="352408"/>
            <a:ext cx="624367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dirty="0" smtClean="0"/>
              <a:t>But filter conditions can be Boolean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expressions over elementary predicates</a:t>
            </a:r>
            <a:endParaRPr lang="de-DE" sz="40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4029072" y="1890704"/>
            <a:ext cx="914400" cy="361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0288" y="2524120"/>
            <a:ext cx="914400" cy="361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1760" y="2524120"/>
            <a:ext cx="914400" cy="361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0040" y="3429000"/>
            <a:ext cx="2533664" cy="904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ABC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81264" y="4243392"/>
            <a:ext cx="2352688" cy="361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is </a:t>
            </a:r>
            <a:r>
              <a:rPr lang="en-US" dirty="0" err="1" smtClean="0"/>
              <a:t>ABC.d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4"/>
            <a:endCxn id="9" idx="7"/>
          </p:cNvCxnSpPr>
          <p:nvPr/>
        </p:nvCxnSpPr>
        <p:spPr>
          <a:xfrm rot="5400000">
            <a:off x="2422351" y="3126379"/>
            <a:ext cx="675445" cy="194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10" idx="0"/>
          </p:cNvCxnSpPr>
          <p:nvPr/>
        </p:nvCxnSpPr>
        <p:spPr>
          <a:xfrm rot="16200000" flipH="1">
            <a:off x="2628888" y="3114672"/>
            <a:ext cx="1357320" cy="90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7" idx="7"/>
          </p:cNvCxnSpPr>
          <p:nvPr/>
        </p:nvCxnSpPr>
        <p:spPr>
          <a:xfrm rot="5400000">
            <a:off x="3483141" y="1897285"/>
            <a:ext cx="377478" cy="982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8" idx="1"/>
          </p:cNvCxnSpPr>
          <p:nvPr/>
        </p:nvCxnSpPr>
        <p:spPr>
          <a:xfrm rot="16200000" flipH="1">
            <a:off x="5473877" y="1535333"/>
            <a:ext cx="377478" cy="1706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10048" y="3067048"/>
            <a:ext cx="2533664" cy="814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oldValue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DEF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105664" y="3248024"/>
            <a:ext cx="914400" cy="361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8" idx="4"/>
            <a:endCxn id="29" idx="7"/>
          </p:cNvCxnSpPr>
          <p:nvPr/>
        </p:nvCxnSpPr>
        <p:spPr>
          <a:xfrm rot="5400000">
            <a:off x="6455693" y="2803045"/>
            <a:ext cx="300241" cy="466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4"/>
            <a:endCxn id="30" idx="1"/>
          </p:cNvCxnSpPr>
          <p:nvPr/>
        </p:nvCxnSpPr>
        <p:spPr>
          <a:xfrm rot="16200000" flipH="1">
            <a:off x="6831788" y="2893243"/>
            <a:ext cx="414959" cy="400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200784" y="4062416"/>
            <a:ext cx="2714640" cy="814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newValue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DEF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0" idx="4"/>
            <a:endCxn id="35" idx="0"/>
          </p:cNvCxnSpPr>
          <p:nvPr/>
        </p:nvCxnSpPr>
        <p:spPr>
          <a:xfrm rot="5400000">
            <a:off x="7334264" y="3833816"/>
            <a:ext cx="452440" cy="4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488" y="5419736"/>
            <a:ext cx="88249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3600" b="1" dirty="0" smtClean="0"/>
              <a:t>Compute Disjunctive Normal Form (DNF)</a:t>
            </a:r>
          </a:p>
          <a:p>
            <a:pPr algn="ctr">
              <a:lnSpc>
                <a:spcPct val="80000"/>
              </a:lnSpc>
            </a:pPr>
            <a:endParaRPr lang="de-DE" dirty="0" smtClean="0"/>
          </a:p>
          <a:p>
            <a:pPr algn="ctr">
              <a:lnSpc>
                <a:spcPct val="80000"/>
              </a:lnSpc>
            </a:pPr>
            <a:r>
              <a:rPr lang="de-DE" sz="2400" dirty="0" smtClean="0"/>
              <a:t>(a </a:t>
            </a:r>
            <a:r>
              <a:rPr lang="de-DE" sz="2400" dirty="0" smtClean="0">
                <a:sym typeface="Symbol"/>
              </a:rPr>
              <a:t> b  c  d)  (e  f)  (g  h   i)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9" y="442896"/>
            <a:ext cx="3879332" cy="317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dirty="0" smtClean="0"/>
              <a:t>(a </a:t>
            </a:r>
            <a:r>
              <a:rPr lang="de-DE" dirty="0" smtClean="0">
                <a:sym typeface="Symbol"/>
              </a:rPr>
              <a:t> b  c  d)  (e  f)  (g  h   i)</a:t>
            </a:r>
            <a:endParaRPr lang="de-DE" dirty="0" smtClean="0"/>
          </a:p>
        </p:txBody>
      </p:sp>
      <p:sp>
        <p:nvSpPr>
          <p:cNvPr id="4" name="Right Brace 3"/>
          <p:cNvSpPr/>
          <p:nvPr/>
        </p:nvSpPr>
        <p:spPr>
          <a:xfrm rot="5400000">
            <a:off x="4210048" y="171432"/>
            <a:ext cx="271464" cy="1538296"/>
          </a:xfrm>
          <a:prstGeom prst="rightBrace">
            <a:avLst>
              <a:gd name="adj1" fmla="val 6447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5509698" y="623872"/>
            <a:ext cx="271464" cy="633416"/>
          </a:xfrm>
          <a:prstGeom prst="rightBrace">
            <a:avLst>
              <a:gd name="adj1" fmla="val 274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579145" y="368817"/>
            <a:ext cx="271464" cy="1143526"/>
          </a:xfrm>
          <a:prstGeom prst="rightBrace">
            <a:avLst>
              <a:gd name="adj1" fmla="val 414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016" y="1166800"/>
            <a:ext cx="142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Registrations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2379" y="11668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1,a</a:t>
            </a:r>
            <a:r>
              <a:rPr lang="en-US" baseline="-40000" dirty="0" err="1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9698" y="11668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2,a</a:t>
            </a:r>
            <a:r>
              <a:rPr lang="en-US" baseline="-40000" dirty="0" err="1" smtClean="0"/>
              <a:t>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33848" y="11668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3,a</a:t>
            </a:r>
            <a:r>
              <a:rPr lang="en-US" baseline="-40000" dirty="0" err="1" smtClean="0"/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1016" y="435516"/>
            <a:ext cx="271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for Adapter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DNF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9552" y="1800216"/>
            <a:ext cx="832489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dirty="0" smtClean="0"/>
              <a:t>Each Registration spreads across one or more tables.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Negated entries may occur, requiring a separate column.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Each Registration knows in which tables it occurs.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0040" y="3155312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0"/>
                <a:gridCol w="2443176"/>
                <a:gridCol w="298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7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15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2,a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1,a3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1,a9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8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0040" y="5203208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0"/>
                <a:gridCol w="2443176"/>
                <a:gridCol w="298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NamedElement.name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9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14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7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MethodCall.source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2,a</a:t>
                      </a:r>
                      <a:r>
                        <a:rPr lang="en-US" baseline="-40000" dirty="0" err="1" smtClean="0"/>
                        <a:t>7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2,a</a:t>
                      </a:r>
                      <a:r>
                        <a:rPr lang="en-US" baseline="-40000" dirty="0" err="1" smtClean="0"/>
                        <a:t>15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4307671" y="4537732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76" y="533385"/>
            <a:ext cx="8686848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/>
              <a:t>Mapping Notification to Adapters:</a:t>
            </a:r>
            <a:r>
              <a:rPr lang="de-DE" sz="28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de-DE" sz="2800" b="1" dirty="0" smtClean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 for each table, extract criterion from Notification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 look up </a:t>
            </a:r>
            <a:r>
              <a:rPr lang="de-DE" sz="2400" i="1" dirty="0" smtClean="0"/>
              <a:t>requiring/requiring-NOT</a:t>
            </a:r>
            <a:r>
              <a:rPr lang="de-DE" sz="2400" dirty="0" smtClean="0"/>
              <a:t> sets for criterion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 for each combination </a:t>
            </a:r>
            <a:r>
              <a:rPr lang="de-DE" sz="2400" i="1" dirty="0" smtClean="0"/>
              <a:t>c</a:t>
            </a:r>
            <a:r>
              <a:rPr lang="de-DE" sz="2400" dirty="0" smtClean="0"/>
              <a:t> of tables in which registrations occur:</a:t>
            </a:r>
          </a:p>
          <a:p>
            <a:pPr marL="631825" lvl="1">
              <a:buFont typeface="Arial" pitchFamily="34" charset="0"/>
              <a:buChar char="•"/>
              <a:tabLst>
                <a:tab pos="1257300" algn="l"/>
              </a:tabLst>
            </a:pPr>
            <a:r>
              <a:rPr lang="de-DE" sz="2400" dirty="0" smtClean="0"/>
              <a:t> for each table </a:t>
            </a:r>
            <a:r>
              <a:rPr lang="de-DE" sz="2400" i="1" dirty="0" smtClean="0"/>
              <a:t>t</a:t>
            </a:r>
            <a:r>
              <a:rPr lang="de-DE" sz="2400" dirty="0" smtClean="0"/>
              <a:t> in combination </a:t>
            </a:r>
            <a:r>
              <a:rPr lang="de-DE" sz="2400" i="1" dirty="0" smtClean="0"/>
              <a:t>c</a:t>
            </a:r>
            <a:r>
              <a:rPr lang="de-DE" sz="2400" dirty="0" smtClean="0"/>
              <a:t>:</a:t>
            </a:r>
          </a:p>
          <a:p>
            <a:pPr marL="800100" lvl="2">
              <a:buFont typeface="Arial" pitchFamily="34" charset="0"/>
              <a:buChar char="•"/>
              <a:tabLst>
                <a:tab pos="1257300" algn="l"/>
              </a:tabLst>
            </a:pPr>
            <a:r>
              <a:rPr lang="de-DE" sz="2400" dirty="0" smtClean="0"/>
              <a:t> </a:t>
            </a:r>
            <a:r>
              <a:rPr lang="de-DE" sz="2400" i="1" dirty="0" smtClean="0"/>
              <a:t>u</a:t>
            </a:r>
            <a:r>
              <a:rPr lang="de-DE" sz="2400" i="1" baseline="-25000" dirty="0" smtClean="0"/>
              <a:t>t</a:t>
            </a:r>
            <a:r>
              <a:rPr lang="de-DE" sz="2400" i="1" dirty="0" smtClean="0"/>
              <a:t> := </a:t>
            </a:r>
            <a:r>
              <a:rPr lang="de-DE" sz="2400" dirty="0" smtClean="0"/>
              <a:t>((</a:t>
            </a:r>
            <a:r>
              <a:rPr lang="de-DE" sz="2400" i="1" dirty="0" smtClean="0"/>
              <a:t>r</a:t>
            </a:r>
            <a:r>
              <a:rPr lang="de-DE" sz="2400" dirty="0" smtClean="0">
                <a:sym typeface="Symbol"/>
              </a:rPr>
              <a:t></a:t>
            </a:r>
            <a:r>
              <a:rPr lang="de-DE" sz="2400" i="1" dirty="0" smtClean="0"/>
              <a:t>requiring</a:t>
            </a:r>
            <a:r>
              <a:rPr lang="de-DE" sz="2400" dirty="0" smtClean="0"/>
              <a:t> set for criterion with </a:t>
            </a:r>
            <a:r>
              <a:rPr lang="de-DE" sz="2400" i="1" dirty="0" smtClean="0"/>
              <a:t>r</a:t>
            </a:r>
            <a:r>
              <a:rPr lang="de-DE" sz="2400" dirty="0" smtClean="0"/>
              <a:t> in </a:t>
            </a:r>
            <a:r>
              <a:rPr lang="de-DE" sz="2400" i="1" dirty="0" smtClean="0"/>
              <a:t>c</a:t>
            </a:r>
            <a:r>
              <a:rPr lang="de-DE" sz="2400" dirty="0" smtClean="0"/>
              <a:t>) </a:t>
            </a:r>
            <a:r>
              <a:rPr lang="de-DE" sz="2400" dirty="0" smtClean="0">
                <a:sym typeface="Symbol"/>
              </a:rPr>
              <a:t></a:t>
            </a:r>
            <a:br>
              <a:rPr lang="de-DE" sz="2400" dirty="0" smtClean="0">
                <a:sym typeface="Symbol"/>
              </a:rPr>
            </a:br>
            <a:r>
              <a:rPr lang="de-DE" sz="2400" dirty="0" smtClean="0">
                <a:sym typeface="Symbol"/>
              </a:rPr>
              <a:t>             (</a:t>
            </a:r>
            <a:r>
              <a:rPr lang="de-DE" sz="2400" i="1" dirty="0" smtClean="0"/>
              <a:t>r</a:t>
            </a:r>
            <a:r>
              <a:rPr lang="de-DE" sz="2400" dirty="0" smtClean="0">
                <a:sym typeface="Symbol"/>
              </a:rPr>
              <a:t></a:t>
            </a:r>
            <a:r>
              <a:rPr lang="de-DE" sz="2400" dirty="0" smtClean="0"/>
              <a:t>all </a:t>
            </a:r>
            <a:r>
              <a:rPr lang="de-DE" sz="2400" i="1" dirty="0" smtClean="0"/>
              <a:t>requiring-NOT </a:t>
            </a:r>
            <a:r>
              <a:rPr lang="de-DE" sz="2400" dirty="0" smtClean="0"/>
              <a:t>sets with </a:t>
            </a:r>
            <a:r>
              <a:rPr lang="de-DE" sz="2400" i="1" dirty="0" smtClean="0"/>
              <a:t>r</a:t>
            </a:r>
            <a:r>
              <a:rPr lang="de-DE" sz="2400" dirty="0" smtClean="0"/>
              <a:t> in </a:t>
            </a:r>
            <a:r>
              <a:rPr lang="de-DE" sz="2400" i="1" dirty="0" smtClean="0"/>
              <a:t>c</a:t>
            </a:r>
            <a:r>
              <a:rPr lang="de-DE" sz="2400" dirty="0" smtClean="0"/>
              <a:t>))</a:t>
            </a:r>
            <a:br>
              <a:rPr lang="de-DE" sz="2400" dirty="0" smtClean="0"/>
            </a:br>
            <a:r>
              <a:rPr lang="de-DE" sz="2400" dirty="0" smtClean="0"/>
              <a:t>           </a:t>
            </a:r>
            <a:r>
              <a:rPr lang="de-DE" sz="2400" i="1" dirty="0" smtClean="0"/>
              <a:t>\</a:t>
            </a:r>
            <a:r>
              <a:rPr lang="de-DE" sz="2400" dirty="0" smtClean="0"/>
              <a:t> (</a:t>
            </a:r>
            <a:r>
              <a:rPr lang="de-DE" sz="2400" i="1" dirty="0" smtClean="0"/>
              <a:t>requiring-NOT</a:t>
            </a:r>
            <a:r>
              <a:rPr lang="de-DE" sz="2400" dirty="0" smtClean="0"/>
              <a:t> set for criterion)</a:t>
            </a:r>
          </a:p>
          <a:p>
            <a:pPr marL="631825" lvl="2">
              <a:buFont typeface="Arial" pitchFamily="34" charset="0"/>
              <a:buChar char="•"/>
            </a:pPr>
            <a:r>
              <a:rPr lang="de-DE" sz="2400" i="1" dirty="0" smtClean="0"/>
              <a:t> i</a:t>
            </a:r>
            <a:r>
              <a:rPr lang="de-DE" sz="2400" i="1" baseline="-25000" dirty="0" smtClean="0"/>
              <a:t>c</a:t>
            </a:r>
            <a:r>
              <a:rPr lang="de-DE" sz="2400" dirty="0" smtClean="0"/>
              <a:t> := </a:t>
            </a:r>
            <a:r>
              <a:rPr lang="de-DE" sz="2400" dirty="0" smtClean="0">
                <a:sym typeface="Symbol"/>
              </a:rPr>
              <a:t></a:t>
            </a:r>
            <a:r>
              <a:rPr lang="de-DE" sz="2400" i="1" dirty="0" smtClean="0"/>
              <a:t>u</a:t>
            </a:r>
            <a:r>
              <a:rPr lang="de-DE" sz="2400" i="1" baseline="-25000" dirty="0" smtClean="0"/>
              <a:t>t  </a:t>
            </a:r>
            <a:r>
              <a:rPr lang="de-DE" sz="2400" dirty="0" smtClean="0"/>
              <a:t>over all tables </a:t>
            </a:r>
            <a:r>
              <a:rPr lang="de-DE" sz="2400" i="1" dirty="0" smtClean="0"/>
              <a:t>t</a:t>
            </a:r>
            <a:r>
              <a:rPr lang="de-DE" sz="2400" dirty="0" smtClean="0"/>
              <a:t> in current combination </a:t>
            </a:r>
            <a:r>
              <a:rPr lang="de-DE" sz="2400" i="1" dirty="0" smtClean="0"/>
              <a:t>c</a:t>
            </a:r>
            <a:endParaRPr lang="de-DE" sz="2400" dirty="0" smtClean="0"/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i="1" dirty="0" smtClean="0"/>
              <a:t>regs</a:t>
            </a:r>
            <a:r>
              <a:rPr lang="de-DE" sz="2400" dirty="0" smtClean="0"/>
              <a:t> := </a:t>
            </a:r>
            <a:r>
              <a:rPr lang="de-DE" sz="2400" dirty="0" smtClean="0">
                <a:sym typeface="Symbol"/>
              </a:rPr>
              <a:t></a:t>
            </a:r>
            <a:r>
              <a:rPr lang="de-DE" sz="2400" i="1" dirty="0" smtClean="0"/>
              <a:t>i</a:t>
            </a:r>
            <a:r>
              <a:rPr lang="de-DE" sz="2400" i="1" baseline="-25000" dirty="0" smtClean="0"/>
              <a:t>c</a:t>
            </a:r>
            <a:r>
              <a:rPr lang="de-DE" sz="2400" i="1" baseline="-25000" dirty="0" smtClean="0">
                <a:sym typeface="Symbol"/>
              </a:rPr>
              <a:t>  </a:t>
            </a:r>
            <a:r>
              <a:rPr lang="de-DE" sz="2400" dirty="0" smtClean="0">
                <a:sym typeface="Symbol"/>
              </a:rPr>
              <a:t>over all combinations </a:t>
            </a:r>
            <a:r>
              <a:rPr lang="de-DE" sz="2400" i="1" dirty="0" smtClean="0">
                <a:sym typeface="Symbol"/>
              </a:rPr>
              <a:t>c</a:t>
            </a:r>
            <a:r>
              <a:rPr lang="de-DE" sz="2400" dirty="0" smtClean="0">
                <a:sym typeface="Symbol"/>
              </a:rPr>
              <a:t> in which registrations occur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ym typeface="Symbol"/>
              </a:rPr>
              <a:t> map registrations in </a:t>
            </a:r>
            <a:r>
              <a:rPr lang="de-DE" sz="2400" i="1" dirty="0" smtClean="0">
                <a:sym typeface="Symbol"/>
              </a:rPr>
              <a:t>regs</a:t>
            </a:r>
            <a:r>
              <a:rPr lang="de-DE" sz="2400" dirty="0" smtClean="0">
                <a:sym typeface="Symbol"/>
              </a:rPr>
              <a:t> to their respective adapter</a:t>
            </a:r>
            <a:endParaRPr lang="de-DE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28804" y="3954768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-25000" dirty="0" smtClean="0"/>
              <a:t>t</a:t>
            </a:r>
            <a:endParaRPr lang="en-US" i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838352" y="4329096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-25000" dirty="0" smtClean="0"/>
              <a:t>c</a:t>
            </a:r>
            <a:endParaRPr lang="en-US" i="1" baseline="-25000" dirty="0"/>
          </a:p>
        </p:txBody>
      </p:sp>
      <p:pic>
        <p:nvPicPr>
          <p:cNvPr id="4098" name="Picture 2" descr="C:\Documents and Settings\D043530\Local Settings\Temporary Internet Files\Content.IE5\NNX3VDOK\MC900441438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0" y="261920"/>
            <a:ext cx="1577959" cy="157795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472" y="5049216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0"/>
                <a:gridCol w="2443176"/>
                <a:gridCol w="298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7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15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2,a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1,a3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1,a9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1,a</a:t>
                      </a:r>
                      <a:r>
                        <a:rPr lang="en-US" baseline="-40000" dirty="0" err="1" smtClean="0"/>
                        <a:t>8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52" y="442896"/>
            <a:ext cx="364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 using </a:t>
            </a:r>
            <a:r>
              <a:rPr lang="en-US" sz="3200" b="1" dirty="0" err="1" smtClean="0"/>
              <a:t>Ecore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4920" y="2162168"/>
            <a:ext cx="54904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1</a:t>
            </a:r>
            <a:r>
              <a:rPr lang="en-US" dirty="0" smtClean="0"/>
              <a:t>:   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</a:t>
            </a:r>
            <a:r>
              <a:rPr lang="en-US" dirty="0" err="1" smtClean="0"/>
              <a:t>EOperation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	      feature is </a:t>
            </a:r>
            <a:r>
              <a:rPr lang="en-US" dirty="0" err="1" smtClean="0"/>
              <a:t>EOperation.eParameters</a:t>
            </a:r>
            <a:endParaRPr lang="en-US" dirty="0" smtClean="0"/>
          </a:p>
          <a:p>
            <a:r>
              <a:rPr lang="en-US" dirty="0" smtClean="0"/>
              <a:t>Adapter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2</a:t>
            </a:r>
            <a:r>
              <a:rPr lang="en-US" dirty="0" smtClean="0"/>
              <a:t>:   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</a:t>
            </a:r>
            <a:r>
              <a:rPr lang="en-US" dirty="0" err="1" smtClean="0"/>
              <a:t>EClass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	      feature is </a:t>
            </a:r>
            <a:r>
              <a:rPr lang="en-US" dirty="0" err="1" smtClean="0"/>
              <a:t>ENamedElement.name</a:t>
            </a:r>
            <a:endParaRPr lang="en-US" dirty="0" smtClean="0"/>
          </a:p>
          <a:p>
            <a:r>
              <a:rPr lang="en-US" dirty="0" smtClean="0"/>
              <a:t>Adapter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3</a:t>
            </a:r>
            <a:r>
              <a:rPr lang="en-US" dirty="0" smtClean="0"/>
              <a:t>:   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</a:t>
            </a:r>
            <a:r>
              <a:rPr lang="en-US" dirty="0" err="1" smtClean="0"/>
              <a:t>EPackage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	      feature is </a:t>
            </a:r>
            <a:r>
              <a:rPr lang="en-US" dirty="0" err="1" smtClean="0"/>
              <a:t>EPackage.eClassifiers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	      NOT </a:t>
            </a:r>
            <a:r>
              <a:rPr lang="en-US" dirty="0" err="1" smtClean="0"/>
              <a:t>newValue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</a:t>
            </a:r>
            <a:r>
              <a:rPr lang="en-US" dirty="0" err="1" smtClean="0"/>
              <a:t>EDataType</a:t>
            </a:r>
            <a:endParaRPr lang="en-US" dirty="0" smtClean="0"/>
          </a:p>
          <a:p>
            <a:r>
              <a:rPr lang="en-US" dirty="0" smtClean="0"/>
              <a:t>Adapter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4</a:t>
            </a:r>
            <a:r>
              <a:rPr lang="en-US" dirty="0" smtClean="0"/>
              <a:t>:   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 </a:t>
            </a:r>
            <a:r>
              <a:rPr lang="en-US" dirty="0" err="1" smtClean="0"/>
              <a:t>EClass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	      feature is </a:t>
            </a:r>
            <a:r>
              <a:rPr lang="en-US" dirty="0" err="1" smtClean="0"/>
              <a:t>EClass.abstract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0528" y="5057784"/>
            <a:ext cx="522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Well… luckily the filter expressions are already in </a:t>
            </a:r>
            <a:r>
              <a:rPr lang="en-US" dirty="0" err="1" smtClean="0"/>
              <a:t>DNF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each expression leads to only one registration :-)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0" y="80944"/>
            <a:ext cx="291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Resulting Tables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40" y="2071680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40" y="4569792"/>
          <a:ext cx="8143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EOperation.eParameters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ENamedElement.name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EPackage.eClassifiers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EClass.abstract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40" y="3682688"/>
          <a:ext cx="8143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newValue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EDataType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171432"/>
            <a:ext cx="40323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1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EOperation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EOperation.eParameters</a:t>
            </a:r>
            <a:endParaRPr lang="en-US" sz="1200" dirty="0" smtClean="0"/>
          </a:p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2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EClass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ENamedElement.name</a:t>
            </a:r>
            <a:endParaRPr lang="en-US" sz="1200" dirty="0" smtClean="0"/>
          </a:p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3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EPackage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EPackage.eClassifiers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NOT </a:t>
            </a:r>
            <a:r>
              <a:rPr lang="en-US" sz="1200" dirty="0" err="1" smtClean="0"/>
              <a:t>newValue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EDataType</a:t>
            </a:r>
            <a:endParaRPr lang="en-US" sz="1200" dirty="0" smtClean="0"/>
          </a:p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4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EClass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EClass.abstract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0" y="80944"/>
            <a:ext cx="291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Resulting Tables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40" y="2071680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40" y="4569792"/>
          <a:ext cx="8143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EOperation.eParameters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ENamedElement.name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EPackage.eClassifiers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EClass.abstract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40" y="3682688"/>
          <a:ext cx="8143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newValue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EDataType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171432"/>
            <a:ext cx="40323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1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EOperation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EOperation.eParameters</a:t>
            </a:r>
            <a:endParaRPr lang="en-US" sz="1200" dirty="0" smtClean="0"/>
          </a:p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2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EClass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ENamedElement.name</a:t>
            </a:r>
            <a:endParaRPr lang="en-US" sz="1200" dirty="0" smtClean="0"/>
          </a:p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3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EPackage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EPackage.eClassifiers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NOT </a:t>
            </a:r>
            <a:r>
              <a:rPr lang="en-US" sz="1200" dirty="0" err="1" smtClean="0"/>
              <a:t>newValue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EDataType</a:t>
            </a:r>
            <a:endParaRPr lang="en-US" sz="1200" dirty="0" smtClean="0"/>
          </a:p>
          <a:p>
            <a:r>
              <a:rPr lang="en-US" sz="1200" dirty="0" smtClean="0"/>
              <a:t>Adapter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4</a:t>
            </a:r>
            <a:r>
              <a:rPr lang="en-US" sz="1200" dirty="0" smtClean="0"/>
              <a:t>:   </a:t>
            </a:r>
            <a:r>
              <a:rPr lang="en-US" sz="1200" dirty="0" err="1" smtClean="0"/>
              <a:t>notifier</a:t>
            </a:r>
            <a:r>
              <a:rPr lang="en-US" sz="1200" dirty="0" smtClean="0"/>
              <a:t> class </a:t>
            </a:r>
            <a:r>
              <a:rPr lang="en-US" sz="1200" dirty="0" err="1" smtClean="0"/>
              <a:t>conformsTo</a:t>
            </a:r>
            <a:r>
              <a:rPr lang="en-US" sz="1200" dirty="0" smtClean="0"/>
              <a:t> </a:t>
            </a:r>
            <a:r>
              <a:rPr lang="en-US" sz="1200" dirty="0" err="1" smtClean="0"/>
              <a:t>EClass</a:t>
            </a:r>
            <a:r>
              <a:rPr lang="en-US" sz="1200" dirty="0" smtClean="0"/>
              <a:t> AND</a:t>
            </a:r>
          </a:p>
          <a:p>
            <a:r>
              <a:rPr lang="en-US" sz="1200" dirty="0" smtClean="0"/>
              <a:t>	      feature is </a:t>
            </a:r>
            <a:r>
              <a:rPr lang="en-US" sz="1200" dirty="0" err="1" smtClean="0"/>
              <a:t>EClass.abstract</a:t>
            </a:r>
            <a:endParaRPr lang="en-US" sz="1200" dirty="0" smtClean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133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1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0" y="80944"/>
            <a:ext cx="3975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Handling Notifications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40" y="1157912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40" y="3656024"/>
          <a:ext cx="8143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EOperation.eParameters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ENamedElement.name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EPackage.eClassifiers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EClass.abstract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40" y="2768920"/>
          <a:ext cx="8143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newValue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EDataType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40" y="5781688"/>
            <a:ext cx="596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Notification:  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EOperation</a:t>
            </a:r>
            <a:r>
              <a:rPr lang="en-US" dirty="0" smtClean="0"/>
              <a:t>, feature is </a:t>
            </a:r>
            <a:r>
              <a:rPr lang="en-US" dirty="0" err="1" smtClean="0"/>
              <a:t>eParameters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9064" y="1528752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8122" y="4023307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40" y="6053152"/>
            <a:ext cx="569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combination: "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", "feature is"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40" y="6324616"/>
            <a:ext cx="532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(([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1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)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 </a:t>
            </a:r>
            <a:r>
              <a:rPr lang="en-US" dirty="0" smtClean="0"/>
              <a:t>(([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1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)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=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1</a:t>
            </a:r>
            <a:r>
              <a:rPr lang="en-US" dirty="0" smtClean="0"/>
              <a:t>] </a:t>
            </a:r>
            <a:r>
              <a:rPr lang="de-DE" dirty="0" smtClean="0">
                <a:sym typeface="Symbol"/>
              </a:rPr>
              <a:t>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1</a:t>
            </a:r>
            <a:r>
              <a:rPr lang="en-US" dirty="0" smtClean="0"/>
              <a:t>] = 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1</a:t>
            </a:r>
            <a:r>
              <a:rPr lang="en-US" dirty="0" smtClean="0"/>
              <a:t>]</a:t>
            </a:r>
          </a:p>
        </p:txBody>
      </p:sp>
      <p:pic>
        <p:nvPicPr>
          <p:cNvPr id="5122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9" y="1257288"/>
            <a:ext cx="228576" cy="228576"/>
          </a:xfrm>
          <a:prstGeom prst="rect">
            <a:avLst/>
          </a:prstGeom>
          <a:noFill/>
        </p:spPr>
      </p:pic>
      <p:pic>
        <p:nvPicPr>
          <p:cNvPr id="14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9" y="3735605"/>
            <a:ext cx="228576" cy="22857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705853" y="1564106"/>
            <a:ext cx="3077596" cy="5133474"/>
            <a:chOff x="705853" y="1564106"/>
            <a:chExt cx="3077596" cy="5133474"/>
          </a:xfrm>
        </p:grpSpPr>
        <p:sp>
          <p:nvSpPr>
            <p:cNvPr id="15" name="Rectangle 14"/>
            <p:cNvSpPr/>
            <p:nvPr/>
          </p:nvSpPr>
          <p:spPr>
            <a:xfrm>
              <a:off x="705853" y="6392780"/>
              <a:ext cx="417094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66355" y="1564106"/>
              <a:ext cx="417094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08683" y="1567612"/>
            <a:ext cx="7185612" cy="5127711"/>
            <a:chOff x="1308683" y="1567612"/>
            <a:chExt cx="7185612" cy="5127711"/>
          </a:xfrm>
        </p:grpSpPr>
        <p:sp>
          <p:nvSpPr>
            <p:cNvPr id="17" name="Rectangle 16"/>
            <p:cNvSpPr/>
            <p:nvPr/>
          </p:nvSpPr>
          <p:spPr>
            <a:xfrm>
              <a:off x="1308683" y="6390523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04986" y="1567612"/>
              <a:ext cx="2689309" cy="1023187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08261" y="1567096"/>
            <a:ext cx="6686034" cy="5120206"/>
            <a:chOff x="1808261" y="1567096"/>
            <a:chExt cx="6686034" cy="5120206"/>
          </a:xfrm>
        </p:grpSpPr>
        <p:sp>
          <p:nvSpPr>
            <p:cNvPr id="19" name="Rectangle 18"/>
            <p:cNvSpPr/>
            <p:nvPr/>
          </p:nvSpPr>
          <p:spPr>
            <a:xfrm>
              <a:off x="1808261" y="6382502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11046" y="1567096"/>
              <a:ext cx="2683249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93559" y="4058909"/>
            <a:ext cx="1283352" cy="2630650"/>
            <a:chOff x="2493559" y="4058909"/>
            <a:chExt cx="1283352" cy="2630650"/>
          </a:xfrm>
        </p:grpSpPr>
        <p:sp>
          <p:nvSpPr>
            <p:cNvPr id="21" name="Rectangle 20"/>
            <p:cNvSpPr/>
            <p:nvPr/>
          </p:nvSpPr>
          <p:spPr>
            <a:xfrm>
              <a:off x="2493559" y="6384759"/>
              <a:ext cx="417094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59817" y="4058909"/>
              <a:ext cx="417094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96389" y="4062415"/>
            <a:ext cx="5391368" cy="2624887"/>
            <a:chOff x="3096389" y="4062415"/>
            <a:chExt cx="5391368" cy="2624887"/>
          </a:xfrm>
        </p:grpSpPr>
        <p:sp>
          <p:nvSpPr>
            <p:cNvPr id="22" name="Rectangle 21"/>
            <p:cNvSpPr/>
            <p:nvPr/>
          </p:nvSpPr>
          <p:spPr>
            <a:xfrm>
              <a:off x="3096389" y="6382502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8448" y="4062415"/>
              <a:ext cx="2689309" cy="143686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95967" y="4061899"/>
            <a:ext cx="4891790" cy="2617382"/>
            <a:chOff x="3595967" y="4061899"/>
            <a:chExt cx="4891790" cy="2617382"/>
          </a:xfrm>
        </p:grpSpPr>
        <p:sp>
          <p:nvSpPr>
            <p:cNvPr id="23" name="Rectangle 22"/>
            <p:cNvSpPr/>
            <p:nvPr/>
          </p:nvSpPr>
          <p:spPr>
            <a:xfrm>
              <a:off x="3595967" y="6374481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04508" y="4061899"/>
              <a:ext cx="2683249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0" y="80944"/>
            <a:ext cx="3975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Handling Notifications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40" y="1157912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40" y="3656024"/>
          <a:ext cx="8143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EOperation.eParameters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ENamedElement.name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EPackage.eClassifiers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EClass.abstract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40" y="2768920"/>
          <a:ext cx="8143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newValue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EDataType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40" y="5781688"/>
            <a:ext cx="871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Notification:  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EPackage</a:t>
            </a:r>
            <a:r>
              <a:rPr lang="en-US" dirty="0" smtClean="0"/>
              <a:t>, feature is </a:t>
            </a:r>
            <a:r>
              <a:rPr lang="en-US" dirty="0" err="1" smtClean="0"/>
              <a:t>EPackage.eClassifiers</a:t>
            </a:r>
            <a:r>
              <a:rPr lang="en-US" dirty="0" smtClean="0"/>
              <a:t>, </a:t>
            </a:r>
            <a:r>
              <a:rPr lang="en-US" dirty="0" err="1" smtClean="0"/>
              <a:t>newValue</a:t>
            </a:r>
            <a:r>
              <a:rPr lang="en-US" dirty="0" smtClean="0"/>
              <a:t> class </a:t>
            </a:r>
            <a:r>
              <a:rPr lang="en-US" dirty="0" err="1" smtClean="0"/>
              <a:t>EClass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9064" y="2252656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8600" y="4773778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40" y="6053152"/>
            <a:ext cx="851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combination: "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", "</a:t>
            </a:r>
            <a:r>
              <a:rPr lang="en-US" dirty="0" err="1" smtClean="0"/>
              <a:t>newValue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", "feature is"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40" y="6324616"/>
            <a:ext cx="771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(([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)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 </a:t>
            </a:r>
            <a:r>
              <a:rPr lang="en-US" dirty="0" smtClean="0"/>
              <a:t>((</a:t>
            </a:r>
            <a:r>
              <a:rPr lang="de-DE" dirty="0" smtClean="0">
                <a:sym typeface="Symbol"/>
              </a:rPr>
              <a:t>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 </a:t>
            </a:r>
            <a:r>
              <a:rPr lang="en-US" dirty="0" smtClean="0"/>
              <a:t>(([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)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=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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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 = 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</a:p>
        </p:txBody>
      </p:sp>
      <p:pic>
        <p:nvPicPr>
          <p:cNvPr id="15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36" y="3735605"/>
            <a:ext cx="228576" cy="228576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36" y="1228720"/>
            <a:ext cx="228576" cy="228576"/>
          </a:xfrm>
          <a:prstGeom prst="rect">
            <a:avLst/>
          </a:prstGeom>
          <a:noFill/>
        </p:spPr>
      </p:pic>
      <p:pic>
        <p:nvPicPr>
          <p:cNvPr id="17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36" y="2847816"/>
            <a:ext cx="228576" cy="22857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702329" y="2277979"/>
            <a:ext cx="3077596" cy="4423108"/>
            <a:chOff x="705853" y="2274472"/>
            <a:chExt cx="3077596" cy="4423108"/>
          </a:xfrm>
        </p:grpSpPr>
        <p:sp>
          <p:nvSpPr>
            <p:cNvPr id="19" name="Rectangle 18"/>
            <p:cNvSpPr/>
            <p:nvPr/>
          </p:nvSpPr>
          <p:spPr>
            <a:xfrm>
              <a:off x="705853" y="6392780"/>
              <a:ext cx="417094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6355" y="2274472"/>
              <a:ext cx="417094" cy="33662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5159" y="1571119"/>
            <a:ext cx="7185612" cy="5127711"/>
            <a:chOff x="1308683" y="1567612"/>
            <a:chExt cx="7185612" cy="5127711"/>
          </a:xfrm>
        </p:grpSpPr>
        <p:sp>
          <p:nvSpPr>
            <p:cNvPr id="22" name="Rectangle 21"/>
            <p:cNvSpPr/>
            <p:nvPr/>
          </p:nvSpPr>
          <p:spPr>
            <a:xfrm>
              <a:off x="1308683" y="6390523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04986" y="1567612"/>
              <a:ext cx="2689309" cy="1023187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04737" y="2258844"/>
            <a:ext cx="6686034" cy="4431965"/>
            <a:chOff x="1804737" y="2258844"/>
            <a:chExt cx="6686034" cy="4431965"/>
          </a:xfrm>
        </p:grpSpPr>
        <p:sp>
          <p:nvSpPr>
            <p:cNvPr id="25" name="Rectangle 24"/>
            <p:cNvSpPr/>
            <p:nvPr/>
          </p:nvSpPr>
          <p:spPr>
            <a:xfrm>
              <a:off x="1804737" y="6386009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07522" y="2258844"/>
              <a:ext cx="2683249" cy="36004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90035" y="3112168"/>
            <a:ext cx="3140744" cy="3580898"/>
            <a:chOff x="2493559" y="3108661"/>
            <a:chExt cx="3140744" cy="3580898"/>
          </a:xfrm>
        </p:grpSpPr>
        <p:sp>
          <p:nvSpPr>
            <p:cNvPr id="28" name="Rectangle 27"/>
            <p:cNvSpPr/>
            <p:nvPr/>
          </p:nvSpPr>
          <p:spPr>
            <a:xfrm>
              <a:off x="2493559" y="6384759"/>
              <a:ext cx="205039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48303" y="3108661"/>
              <a:ext cx="2286000" cy="4571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79559" y="3184359"/>
            <a:ext cx="3328736" cy="3502209"/>
            <a:chOff x="2883083" y="3185093"/>
            <a:chExt cx="3328736" cy="3502209"/>
          </a:xfrm>
        </p:grpSpPr>
        <p:sp>
          <p:nvSpPr>
            <p:cNvPr id="31" name="Rectangle 30"/>
            <p:cNvSpPr/>
            <p:nvPr/>
          </p:nvSpPr>
          <p:spPr>
            <a:xfrm>
              <a:off x="2883083" y="6382502"/>
              <a:ext cx="360946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58892" y="3185093"/>
              <a:ext cx="352927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7765" y="3112168"/>
            <a:ext cx="4994316" cy="3575133"/>
            <a:chOff x="3531289" y="3202139"/>
            <a:chExt cx="4994316" cy="3575133"/>
          </a:xfrm>
        </p:grpSpPr>
        <p:sp>
          <p:nvSpPr>
            <p:cNvPr id="34" name="Rectangle 33"/>
            <p:cNvSpPr/>
            <p:nvPr/>
          </p:nvSpPr>
          <p:spPr>
            <a:xfrm>
              <a:off x="3531289" y="6472472"/>
              <a:ext cx="216568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42356" y="3202139"/>
              <a:ext cx="2683249" cy="48127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76863" y="4804611"/>
            <a:ext cx="1163053" cy="1888455"/>
            <a:chOff x="1613746" y="4801104"/>
            <a:chExt cx="1163053" cy="1888455"/>
          </a:xfrm>
        </p:grpSpPr>
        <p:sp>
          <p:nvSpPr>
            <p:cNvPr id="37" name="Rectangle 36"/>
            <p:cNvSpPr/>
            <p:nvPr/>
          </p:nvSpPr>
          <p:spPr>
            <a:xfrm>
              <a:off x="2493559" y="6384759"/>
              <a:ext cx="283240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13746" y="4801104"/>
              <a:ext cx="385011" cy="31282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12632" y="4065922"/>
            <a:ext cx="3673642" cy="2624887"/>
            <a:chOff x="3049515" y="4062415"/>
            <a:chExt cx="3673642" cy="2624887"/>
          </a:xfrm>
        </p:grpSpPr>
        <p:sp>
          <p:nvSpPr>
            <p:cNvPr id="40" name="Rectangle 39"/>
            <p:cNvSpPr/>
            <p:nvPr/>
          </p:nvSpPr>
          <p:spPr>
            <a:xfrm>
              <a:off x="3049515" y="6382502"/>
              <a:ext cx="200526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6104" y="4062415"/>
              <a:ext cx="2687053" cy="143335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03926" y="4779180"/>
            <a:ext cx="3182348" cy="1903608"/>
            <a:chOff x="5303926" y="4779180"/>
            <a:chExt cx="3182348" cy="1903608"/>
          </a:xfrm>
        </p:grpSpPr>
        <p:sp>
          <p:nvSpPr>
            <p:cNvPr id="43" name="Rectangle 42"/>
            <p:cNvSpPr/>
            <p:nvPr/>
          </p:nvSpPr>
          <p:spPr>
            <a:xfrm>
              <a:off x="5303926" y="6377988"/>
              <a:ext cx="216568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99221" y="4779180"/>
              <a:ext cx="2687053" cy="36004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0" y="80944"/>
            <a:ext cx="3975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Handling Notifications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40" y="1157912"/>
          <a:ext cx="81439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</a:t>
                      </a:r>
                      <a:r>
                        <a:rPr lang="en-US" baseline="0" dirty="0" smtClean="0"/>
                        <a:t> 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40" y="3656024"/>
          <a:ext cx="8143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EOperation.eParameters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ENamedElement.name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2</a:t>
                      </a:r>
                      <a:r>
                        <a:rPr lang="en-US" baseline="0" dirty="0" smtClean="0"/>
                        <a:t>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EPackage.eClassifiers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EClass.abstract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4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40" y="2768920"/>
          <a:ext cx="8143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128"/>
                <a:gridCol w="2443176"/>
                <a:gridCol w="28956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newValue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class </a:t>
                      </a:r>
                      <a:r>
                        <a:rPr lang="en-US" baseline="0" dirty="0" err="1" smtClean="0"/>
                        <a:t>conformsTo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requiring</a:t>
                      </a:r>
                      <a:r>
                        <a:rPr lang="en-US" baseline="0" dirty="0" smtClean="0"/>
                        <a:t> NOT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EDataType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40000" dirty="0" err="1" smtClean="0"/>
                        <a:t>3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40" y="5781688"/>
            <a:ext cx="8127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Notification:  </a:t>
            </a:r>
            <a:r>
              <a:rPr lang="en-US" sz="1600" dirty="0" err="1" smtClean="0"/>
              <a:t>notifier</a:t>
            </a:r>
            <a:r>
              <a:rPr lang="en-US" sz="1600" dirty="0" smtClean="0"/>
              <a:t> class </a:t>
            </a:r>
            <a:r>
              <a:rPr lang="en-US" sz="1600" dirty="0" err="1" smtClean="0"/>
              <a:t>EPackage</a:t>
            </a:r>
            <a:r>
              <a:rPr lang="en-US" sz="1600" dirty="0" smtClean="0"/>
              <a:t>, feature is </a:t>
            </a:r>
            <a:r>
              <a:rPr lang="en-US" sz="1600" dirty="0" err="1" smtClean="0"/>
              <a:t>EPackage.eClassifiers</a:t>
            </a:r>
            <a:r>
              <a:rPr lang="en-US" sz="1600" dirty="0" smtClean="0"/>
              <a:t>, </a:t>
            </a:r>
            <a:r>
              <a:rPr lang="en-US" sz="1600" dirty="0" err="1" smtClean="0"/>
              <a:t>newValue</a:t>
            </a:r>
            <a:r>
              <a:rPr lang="en-US" sz="1600" dirty="0" smtClean="0"/>
              <a:t> class </a:t>
            </a:r>
            <a:r>
              <a:rPr lang="en-US" sz="1600" dirty="0" err="1" smtClean="0"/>
              <a:t>EDataType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19064" y="2252656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8122" y="4777276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40" y="6053152"/>
            <a:ext cx="851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combination: "</a:t>
            </a:r>
            <a:r>
              <a:rPr lang="en-US" dirty="0" err="1" smtClean="0"/>
              <a:t>notifier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", "</a:t>
            </a:r>
            <a:r>
              <a:rPr lang="en-US" dirty="0" err="1" smtClean="0"/>
              <a:t>newValue</a:t>
            </a:r>
            <a:r>
              <a:rPr lang="en-US" dirty="0" smtClean="0"/>
              <a:t> class </a:t>
            </a:r>
            <a:r>
              <a:rPr lang="en-US" dirty="0" err="1" smtClean="0"/>
              <a:t>conformsTo</a:t>
            </a:r>
            <a:r>
              <a:rPr lang="en-US" dirty="0" smtClean="0"/>
              <a:t>", "feature is"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40" y="6324616"/>
            <a:ext cx="766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(([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)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 </a:t>
            </a:r>
            <a:r>
              <a:rPr lang="en-US" dirty="0" smtClean="0"/>
              <a:t>((</a:t>
            </a:r>
            <a:r>
              <a:rPr lang="de-DE" dirty="0" smtClean="0">
                <a:sym typeface="Symbol"/>
              </a:rPr>
              <a:t>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) \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)  </a:t>
            </a:r>
            <a:r>
              <a:rPr lang="en-US" dirty="0" smtClean="0"/>
              <a:t>(([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) \ </a:t>
            </a:r>
            <a:r>
              <a:rPr lang="en-US" dirty="0" smtClean="0"/>
              <a:t> </a:t>
            </a:r>
            <a:r>
              <a:rPr lang="de-DE" dirty="0" smtClean="0">
                <a:sym typeface="Symbol"/>
              </a:rPr>
              <a:t>) =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</a:t>
            </a:r>
            <a:r>
              <a:rPr lang="de-DE" dirty="0" smtClean="0">
                <a:sym typeface="Symbol"/>
              </a:rPr>
              <a:t>    </a:t>
            </a:r>
            <a:r>
              <a:rPr lang="en-US" dirty="0" smtClean="0"/>
              <a:t>[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40000" dirty="0" err="1" smtClean="0"/>
              <a:t>3</a:t>
            </a:r>
            <a:r>
              <a:rPr lang="en-US" dirty="0" smtClean="0"/>
              <a:t>]  = </a:t>
            </a:r>
            <a:r>
              <a:rPr lang="de-DE" dirty="0" smtClean="0">
                <a:sym typeface="Symbol"/>
              </a:rPr>
              <a:t></a:t>
            </a:r>
            <a:endParaRPr lang="en-US" dirty="0" smtClean="0"/>
          </a:p>
        </p:txBody>
      </p:sp>
      <p:pic>
        <p:nvPicPr>
          <p:cNvPr id="15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36" y="3735605"/>
            <a:ext cx="228576" cy="228576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36" y="1228720"/>
            <a:ext cx="228576" cy="228576"/>
          </a:xfrm>
          <a:prstGeom prst="rect">
            <a:avLst/>
          </a:prstGeom>
          <a:noFill/>
        </p:spPr>
      </p:pic>
      <p:pic>
        <p:nvPicPr>
          <p:cNvPr id="17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36" y="2847816"/>
            <a:ext cx="228576" cy="22857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19064" y="3157536"/>
            <a:ext cx="8596360" cy="3619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02329" y="2277979"/>
            <a:ext cx="3077596" cy="4423108"/>
            <a:chOff x="705853" y="2274472"/>
            <a:chExt cx="3077596" cy="4423108"/>
          </a:xfrm>
        </p:grpSpPr>
        <p:sp>
          <p:nvSpPr>
            <p:cNvPr id="19" name="Rectangle 18"/>
            <p:cNvSpPr/>
            <p:nvPr/>
          </p:nvSpPr>
          <p:spPr>
            <a:xfrm>
              <a:off x="705853" y="6392780"/>
              <a:ext cx="417094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6355" y="2274472"/>
              <a:ext cx="417094" cy="33662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5159" y="1571119"/>
            <a:ext cx="7185612" cy="5127711"/>
            <a:chOff x="1308683" y="1567612"/>
            <a:chExt cx="7185612" cy="5127711"/>
          </a:xfrm>
        </p:grpSpPr>
        <p:sp>
          <p:nvSpPr>
            <p:cNvPr id="22" name="Rectangle 21"/>
            <p:cNvSpPr/>
            <p:nvPr/>
          </p:nvSpPr>
          <p:spPr>
            <a:xfrm>
              <a:off x="1308683" y="6390523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04986" y="1567612"/>
              <a:ext cx="2689309" cy="1023187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04737" y="2258844"/>
            <a:ext cx="6686034" cy="4431965"/>
            <a:chOff x="1804737" y="2258844"/>
            <a:chExt cx="6686034" cy="4431965"/>
          </a:xfrm>
        </p:grpSpPr>
        <p:sp>
          <p:nvSpPr>
            <p:cNvPr id="25" name="Rectangle 24"/>
            <p:cNvSpPr/>
            <p:nvPr/>
          </p:nvSpPr>
          <p:spPr>
            <a:xfrm>
              <a:off x="1804737" y="6386009"/>
              <a:ext cx="19927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07522" y="2258844"/>
              <a:ext cx="2683249" cy="36004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90035" y="3112168"/>
            <a:ext cx="3140744" cy="3580898"/>
            <a:chOff x="2493559" y="3108661"/>
            <a:chExt cx="3140744" cy="3580898"/>
          </a:xfrm>
        </p:grpSpPr>
        <p:sp>
          <p:nvSpPr>
            <p:cNvPr id="28" name="Rectangle 27"/>
            <p:cNvSpPr/>
            <p:nvPr/>
          </p:nvSpPr>
          <p:spPr>
            <a:xfrm>
              <a:off x="2493559" y="6384759"/>
              <a:ext cx="205039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48303" y="3108661"/>
              <a:ext cx="2286000" cy="4571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79559" y="3184359"/>
            <a:ext cx="3328736" cy="3502209"/>
            <a:chOff x="2883083" y="3185093"/>
            <a:chExt cx="3328736" cy="3502209"/>
          </a:xfrm>
        </p:grpSpPr>
        <p:sp>
          <p:nvSpPr>
            <p:cNvPr id="31" name="Rectangle 30"/>
            <p:cNvSpPr/>
            <p:nvPr/>
          </p:nvSpPr>
          <p:spPr>
            <a:xfrm>
              <a:off x="2883083" y="6382502"/>
              <a:ext cx="360946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58892" y="3185093"/>
              <a:ext cx="352927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97179" y="3184358"/>
            <a:ext cx="2711116" cy="3502943"/>
            <a:chOff x="3500703" y="3274329"/>
            <a:chExt cx="2711116" cy="3502943"/>
          </a:xfrm>
        </p:grpSpPr>
        <p:sp>
          <p:nvSpPr>
            <p:cNvPr id="34" name="Rectangle 33"/>
            <p:cNvSpPr/>
            <p:nvPr/>
          </p:nvSpPr>
          <p:spPr>
            <a:xfrm>
              <a:off x="3500703" y="6472472"/>
              <a:ext cx="352926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58893" y="3274329"/>
              <a:ext cx="352926" cy="30479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76863" y="4804611"/>
            <a:ext cx="1339515" cy="1888455"/>
            <a:chOff x="1613746" y="4801104"/>
            <a:chExt cx="1339515" cy="1888455"/>
          </a:xfrm>
        </p:grpSpPr>
        <p:sp>
          <p:nvSpPr>
            <p:cNvPr id="37" name="Rectangle 36"/>
            <p:cNvSpPr/>
            <p:nvPr/>
          </p:nvSpPr>
          <p:spPr>
            <a:xfrm>
              <a:off x="2592315" y="6384759"/>
              <a:ext cx="360946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13746" y="4801104"/>
              <a:ext cx="385011" cy="31282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48989" y="4065922"/>
            <a:ext cx="3537285" cy="2624887"/>
            <a:chOff x="3185872" y="4062415"/>
            <a:chExt cx="3537285" cy="2624887"/>
          </a:xfrm>
        </p:grpSpPr>
        <p:sp>
          <p:nvSpPr>
            <p:cNvPr id="40" name="Rectangle 39"/>
            <p:cNvSpPr/>
            <p:nvPr/>
          </p:nvSpPr>
          <p:spPr>
            <a:xfrm>
              <a:off x="3185872" y="6382502"/>
              <a:ext cx="192505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6104" y="4062415"/>
              <a:ext cx="2687053" cy="143335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38274" y="4790210"/>
            <a:ext cx="3048000" cy="1892578"/>
            <a:chOff x="5438274" y="4790210"/>
            <a:chExt cx="3048000" cy="1892578"/>
          </a:xfrm>
        </p:grpSpPr>
        <p:sp>
          <p:nvSpPr>
            <p:cNvPr id="43" name="Rectangle 42"/>
            <p:cNvSpPr/>
            <p:nvPr/>
          </p:nvSpPr>
          <p:spPr>
            <a:xfrm>
              <a:off x="5438274" y="6377988"/>
              <a:ext cx="200526" cy="3048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99221" y="4790210"/>
              <a:ext cx="2687053" cy="32211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88" y="171432"/>
            <a:ext cx="8177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Let's compare. Here go the benchmarks for the same Notifications/Adapters: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62488" y="5238760"/>
            <a:ext cx="3950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time increase</a:t>
            </a:r>
            <a:r>
              <a:rPr lang="en-US" dirty="0" smtClean="0"/>
              <a:t> anymore for Adapters</a:t>
            </a:r>
          </a:p>
          <a:p>
            <a:r>
              <a:rPr lang="en-US" dirty="0" smtClean="0"/>
              <a:t>whose filters don't match a Notification;</a:t>
            </a:r>
          </a:p>
          <a:p>
            <a:r>
              <a:rPr lang="en-US" b="1" dirty="0" smtClean="0"/>
              <a:t>much faster delivery</a:t>
            </a:r>
            <a:r>
              <a:rPr lang="en-US" dirty="0" smtClean="0"/>
              <a:t> for those that do.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19064" y="533385"/>
          <a:ext cx="3438544" cy="144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19065" y="1981192"/>
          <a:ext cx="3438543" cy="144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319064" y="3429000"/>
          <a:ext cx="3438544" cy="144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19065" y="4786321"/>
          <a:ext cx="3438544" cy="153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572000" y="623872"/>
          <a:ext cx="3529032" cy="135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0" y="1981192"/>
          <a:ext cx="3529032" cy="144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572000" y="3429000"/>
          <a:ext cx="3529032" cy="144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9622471Large.jpg"/>
          <p:cNvPicPr>
            <a:picLocks noChangeAspect="1"/>
          </p:cNvPicPr>
          <p:nvPr/>
        </p:nvPicPr>
        <p:blipFill>
          <a:blip r:embed="rId2" cstate="print"/>
          <a:srcRect l="25206" t="4987" b="2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762240" y="4605344"/>
            <a:ext cx="588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   Problem </a:t>
            </a:r>
            <a:r>
              <a:rPr lang="en-US" sz="2800" dirty="0" smtClean="0">
                <a:solidFill>
                  <a:schemeClr val="bg1"/>
                </a:solidFill>
              </a:rPr>
              <a:t>Specification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Solution </a:t>
            </a:r>
            <a:r>
              <a:rPr lang="en-US" sz="2800" dirty="0" smtClean="0">
                <a:solidFill>
                  <a:schemeClr val="bg1"/>
                </a:solidFill>
              </a:rPr>
              <a:t>Approach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Performance </a:t>
            </a:r>
            <a:r>
              <a:rPr lang="en-US" sz="2800" dirty="0" smtClean="0">
                <a:solidFill>
                  <a:schemeClr val="bg1"/>
                </a:solidFill>
              </a:rPr>
              <a:t>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7848" y="2616487"/>
            <a:ext cx="705806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6600" b="1" dirty="0" smtClean="0">
                <a:solidFill>
                  <a:schemeClr val="bg1"/>
                </a:solidFill>
                <a:latin typeface="Eraser" pitchFamily="2" charset="0"/>
              </a:rPr>
              <a:t>    What </a:t>
            </a:r>
            <a:r>
              <a:rPr lang="de-DE" sz="6600" b="1" dirty="0" smtClean="0">
                <a:solidFill>
                  <a:schemeClr val="bg1"/>
                </a:solidFill>
                <a:latin typeface="Eraser" pitchFamily="2" charset="0"/>
              </a:rPr>
              <a:t>You </a:t>
            </a:r>
            <a:r>
              <a:rPr lang="de-DE" sz="6600" b="1" dirty="0" smtClean="0">
                <a:solidFill>
                  <a:schemeClr val="bg1"/>
                </a:solidFill>
                <a:latin typeface="Eraser" pitchFamily="2" charset="0"/>
              </a:rPr>
              <a:t>Will</a:t>
            </a:r>
          </a:p>
          <a:p>
            <a:pPr>
              <a:lnSpc>
                <a:spcPct val="80000"/>
              </a:lnSpc>
            </a:pPr>
            <a:r>
              <a:rPr lang="de-DE" sz="6600" b="1" dirty="0" smtClean="0">
                <a:solidFill>
                  <a:schemeClr val="bg1"/>
                </a:solidFill>
                <a:latin typeface="Eraser" pitchFamily="2" charset="0"/>
              </a:rPr>
              <a:t> See in this Session</a:t>
            </a:r>
            <a:endParaRPr lang="de-DE" sz="2800" b="1" dirty="0" smtClean="0">
              <a:solidFill>
                <a:schemeClr val="bg1"/>
              </a:solidFill>
              <a:latin typeface="Eras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 descr="ecl_wallpape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0732"/>
          <a:stretch>
            <a:fillRect/>
          </a:stretch>
        </p:blipFill>
        <p:spPr>
          <a:xfrm>
            <a:off x="5838832" y="-1909792"/>
            <a:ext cx="7329528" cy="102380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perspectiveRelaxed">
              <a:rot lat="18059996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28576" y="261920"/>
            <a:ext cx="60626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dirty="0" smtClean="0"/>
              <a:t>The API	</a:t>
            </a:r>
          </a:p>
          <a:p>
            <a:pPr algn="r">
              <a:lnSpc>
                <a:spcPct val="80000"/>
              </a:lnSpc>
            </a:pPr>
            <a:r>
              <a:rPr lang="de-DE" sz="4000" b="1" dirty="0" smtClean="0"/>
              <a:t>EventManagerFactory</a:t>
            </a:r>
          </a:p>
          <a:p>
            <a:pPr algn="r">
              <a:lnSpc>
                <a:spcPct val="80000"/>
              </a:lnSpc>
            </a:pPr>
            <a:endParaRPr lang="de-DE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9064" y="2168832"/>
            <a:ext cx="88024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EventManagerFactory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EventManagerFactory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i="1" dirty="0" err="1" smtClean="0">
                <a:solidFill>
                  <a:srgbClr val="0000C0"/>
                </a:solidFill>
                <a:latin typeface="Courier New"/>
              </a:rPr>
              <a:t>eINSTANCE</a:t>
            </a:r>
            <a:r>
              <a:rPr lang="en-US" sz="2000" b="1" i="1" dirty="0" smtClean="0">
                <a:solidFill>
                  <a:srgbClr val="000000"/>
                </a:solidFill>
                <a:latin typeface="Courier New"/>
              </a:rPr>
              <a:t> = …;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EventManager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getEventManagerFor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ResourceSet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set);</a:t>
            </a:r>
          </a:p>
          <a:p>
            <a:r>
              <a:rPr lang="de-DE" sz="2000" b="1" dirty="0" smtClean="0">
                <a:solidFill>
                  <a:srgbClr val="000000"/>
                </a:solidFill>
                <a:latin typeface="Courier New"/>
              </a:rPr>
              <a:t>    EventManager createEventManager();</a:t>
            </a:r>
          </a:p>
          <a:p>
            <a:r>
              <a:rPr lang="de-DE" sz="2000" b="1" dirty="0" smtClean="0">
                <a:latin typeface="Courier New"/>
              </a:rPr>
              <a:t>    </a:t>
            </a:r>
            <a:r>
              <a:rPr lang="de-DE" sz="2000" b="1" dirty="0" smtClean="0">
                <a:solidFill>
                  <a:srgbClr val="000000"/>
                </a:solidFill>
                <a:latin typeface="Courier New"/>
              </a:rPr>
              <a:t>EventManager createEventManagerFor(ResourceSet set);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EventFilter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create…Filter(…);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 descr="ecl_wallpape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0732"/>
          <a:stretch>
            <a:fillRect/>
          </a:stretch>
        </p:blipFill>
        <p:spPr>
          <a:xfrm>
            <a:off x="5838832" y="-1909792"/>
            <a:ext cx="7329528" cy="102380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perspectiveRelaxed">
              <a:rot lat="18059996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28576" y="261920"/>
            <a:ext cx="497684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dirty="0" smtClean="0"/>
              <a:t>The API	</a:t>
            </a:r>
          </a:p>
          <a:p>
            <a:pPr algn="r">
              <a:lnSpc>
                <a:spcPct val="80000"/>
              </a:lnSpc>
            </a:pPr>
            <a:r>
              <a:rPr lang="de-DE" sz="4000" b="1" dirty="0" smtClean="0"/>
              <a:t>	EventManager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00" y="2153190"/>
            <a:ext cx="91454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EventManager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void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subscribe(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EventFilter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filter, Adapter listener);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unsubscribe(Adapter listener);</a:t>
            </a:r>
          </a:p>
          <a:p>
            <a:r>
              <a:rPr lang="de-DE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de-DE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/>
              </a:rPr>
              <a:t>addToObservedResourceSets(ResourceSet resourceSet);</a:t>
            </a:r>
          </a:p>
          <a:p>
            <a:r>
              <a:rPr lang="de-DE" b="1" dirty="0" smtClean="0">
                <a:solidFill>
                  <a:srgbClr val="7F0055"/>
                </a:solidFill>
                <a:latin typeface="Courier New"/>
              </a:rPr>
              <a:t>    void</a:t>
            </a:r>
            <a:r>
              <a:rPr lang="de-DE" b="1" dirty="0" smtClean="0">
                <a:solidFill>
                  <a:srgbClr val="000000"/>
                </a:solidFill>
                <a:latin typeface="Courier New"/>
              </a:rPr>
              <a:t> removeFromObservedResourceSets(ResourceSet resourceSet);</a:t>
            </a:r>
          </a:p>
          <a:p>
            <a:r>
              <a:rPr lang="de-DE" b="1" dirty="0" smtClean="0">
                <a:solidFill>
                  <a:srgbClr val="7F0055"/>
                </a:solidFill>
                <a:latin typeface="Courier New"/>
              </a:rPr>
              <a:t>    void</a:t>
            </a:r>
            <a:r>
              <a:rPr lang="de-DE" b="1" dirty="0" smtClean="0">
                <a:solidFill>
                  <a:srgbClr val="000000"/>
                </a:solidFill>
                <a:latin typeface="Courier New"/>
              </a:rPr>
              <a:t> setActive(</a:t>
            </a:r>
            <a:r>
              <a:rPr lang="de-DE" b="1" dirty="0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de-DE" b="1" dirty="0" smtClean="0">
                <a:solidFill>
                  <a:srgbClr val="000000"/>
                </a:solidFill>
                <a:latin typeface="Courier New"/>
              </a:rPr>
              <a:t> active);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0" y="533384"/>
            <a:ext cx="335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 to </a:t>
            </a:r>
            <a:r>
              <a:rPr lang="en-US" sz="3600" b="1" dirty="0" smtClean="0"/>
              <a:t>find</a:t>
            </a:r>
            <a:r>
              <a:rPr lang="en-US" sz="3600" dirty="0" smtClean="0"/>
              <a:t> it?</a:t>
            </a:r>
            <a:endParaRPr lang="en-US" sz="3600" dirty="0"/>
          </a:p>
        </p:txBody>
      </p:sp>
      <p:pic>
        <p:nvPicPr>
          <p:cNvPr id="6147" name="Picture 3" descr="C:\Documents and Settings\D043530\Local Settings\Temporary Internet Files\Content.IE5\NNX3VDOK\MP900398947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40" y="1268712"/>
            <a:ext cx="5147344" cy="29413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436" y="4329120"/>
            <a:ext cx="8596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Indigo Update Site:</a:t>
            </a:r>
          </a:p>
          <a:p>
            <a:pPr algn="ctr"/>
            <a:r>
              <a:rPr lang="en-US" dirty="0" smtClean="0"/>
              <a:t>Install “OCL Examples and Editors” feature from the “Modeling” category</a:t>
            </a:r>
          </a:p>
          <a:p>
            <a:r>
              <a:rPr lang="en-US" dirty="0" smtClean="0"/>
              <a:t>CVS: </a:t>
            </a:r>
          </a:p>
          <a:p>
            <a:pPr algn="ctr"/>
            <a:r>
              <a:rPr lang="en-US" sz="2000" dirty="0" smtClean="0"/>
              <a:t>:</a:t>
            </a:r>
            <a:r>
              <a:rPr lang="en-US" sz="2000" dirty="0" err="1" smtClean="0"/>
              <a:t>pserver:anonymous@dev.eclipse.org</a:t>
            </a:r>
            <a:r>
              <a:rPr lang="en-US" sz="2000" dirty="0" smtClean="0"/>
              <a:t>/</a:t>
            </a:r>
            <a:r>
              <a:rPr lang="en-US" sz="2000" dirty="0" err="1" smtClean="0"/>
              <a:t>cvsroot</a:t>
            </a:r>
            <a:r>
              <a:rPr lang="en-US" sz="2000" dirty="0" smtClean="0"/>
              <a:t>/modeling/</a:t>
            </a:r>
            <a:r>
              <a:rPr lang="en-US" sz="2000" dirty="0" err="1" smtClean="0"/>
              <a:t>org.eclipse.mdt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/>
              </a:rPr>
              <a:t></a:t>
            </a:r>
            <a:endParaRPr lang="en-US" sz="2000" dirty="0" smtClean="0"/>
          </a:p>
          <a:p>
            <a:pPr algn="ctr"/>
            <a:r>
              <a:rPr lang="en-US" sz="2000" dirty="0" err="1" smtClean="0"/>
              <a:t>org.eclipse.ocl</a:t>
            </a:r>
            <a:r>
              <a:rPr lang="en-US" sz="2000" dirty="0" smtClean="0"/>
              <a:t>/examples/</a:t>
            </a:r>
            <a:r>
              <a:rPr lang="en-US" sz="2000" dirty="0" err="1" smtClean="0"/>
              <a:t>org.eclipse.ocl.examples.eventmanager</a:t>
            </a:r>
            <a:endParaRPr lang="en-US" sz="1400" dirty="0" smtClean="0"/>
          </a:p>
          <a:p>
            <a:r>
              <a:rPr lang="en-US" dirty="0" smtClean="0"/>
              <a:t>Download recent builds:</a:t>
            </a:r>
          </a:p>
          <a:p>
            <a:pPr algn="ctr"/>
            <a:r>
              <a:rPr lang="en-US" sz="2000" dirty="0" err="1" smtClean="0"/>
              <a:t>http://www.eclipse.org/modeling/mdt/downloads/?project=ocl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WDFD00227645A\share\query\images\ist2_8587136-earth-like-planet-space-sunris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1885537">
            <a:off x="3984752" y="36623"/>
            <a:ext cx="5205416" cy="52054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4848" y="533384"/>
            <a:ext cx="5072032" cy="11430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What‘s </a:t>
            </a:r>
            <a:r>
              <a:rPr lang="de-DE" sz="5400" b="1" dirty="0" smtClean="0">
                <a:solidFill>
                  <a:schemeClr val="bg1"/>
                </a:solidFill>
              </a:rPr>
              <a:t>next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484" y="1800216"/>
            <a:ext cx="7020936" cy="452596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DE" dirty="0" smtClean="0">
                <a:solidFill>
                  <a:schemeClr val="bg1"/>
                </a:solidFill>
              </a:rPr>
              <a:t>Ships in MDT/OCL Examples with Indigo</a:t>
            </a:r>
          </a:p>
          <a:p>
            <a:pPr lvl="1">
              <a:buNone/>
            </a:pPr>
            <a:r>
              <a:rPr lang="de-DE" dirty="0" smtClean="0">
                <a:solidFill>
                  <a:schemeClr val="bg1"/>
                </a:solidFill>
              </a:rPr>
              <a:t>Further improve performance and test </a:t>
            </a:r>
            <a:r>
              <a:rPr lang="de-DE" dirty="0" smtClean="0">
                <a:solidFill>
                  <a:schemeClr val="bg1"/>
                </a:solidFill>
              </a:rPr>
              <a:t>base</a:t>
            </a:r>
          </a:p>
          <a:p>
            <a:pPr lvl="2">
              <a:buNone/>
            </a:pPr>
            <a:r>
              <a:rPr lang="en-US" dirty="0" smtClean="0">
                <a:solidFill>
                  <a:schemeClr val="bg1"/>
                </a:solidFill>
              </a:rPr>
              <a:t>e.g., using specialized content adapter only attaching where needed</a:t>
            </a:r>
            <a:endParaRPr lang="de-DE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de-DE" dirty="0" smtClean="0">
                <a:solidFill>
                  <a:schemeClr val="bg1"/>
                </a:solidFill>
              </a:rPr>
              <a:t>Hope to transition </a:t>
            </a:r>
            <a:r>
              <a:rPr lang="de-DE" dirty="0" smtClean="0">
                <a:solidFill>
                  <a:schemeClr val="bg1"/>
                </a:solidFill>
              </a:rPr>
              <a:t>to EMF Core after Indigo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t="5654" r="34201" b="203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40" y="895336"/>
            <a:ext cx="2624104" cy="1176344"/>
          </a:xfrm>
        </p:spPr>
        <p:txBody>
          <a:bodyPr>
            <a:normAutofit fontScale="90000"/>
          </a:bodyPr>
          <a:lstStyle/>
          <a:p>
            <a:pPr algn="r"/>
            <a:r>
              <a:rPr lang="de-DE" sz="7300" b="1" dirty="0" smtClean="0">
                <a:solidFill>
                  <a:schemeClr val="bg1"/>
                </a:solidFill>
              </a:rPr>
              <a:t>give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1840" y="1166800"/>
            <a:ext cx="2847968" cy="90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de-DE" sz="6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 a </a:t>
            </a:r>
            <a:r>
              <a:rPr kumimoji="0" lang="de-DE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try</a:t>
            </a:r>
            <a:endParaRPr kumimoji="0" lang="de-DE" sz="1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4" y="2162168"/>
            <a:ext cx="357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chemeClr val="bg1"/>
                </a:solidFill>
              </a:rPr>
              <a:t>feedback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1128" y="1800216"/>
            <a:ext cx="2395528" cy="72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33456" y="533384"/>
            <a:ext cx="2395528" cy="72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Please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9622471Large.jpg"/>
          <p:cNvPicPr>
            <a:picLocks noChangeAspect="1"/>
          </p:cNvPicPr>
          <p:nvPr/>
        </p:nvPicPr>
        <p:blipFill>
          <a:blip r:embed="rId3" cstate="print"/>
          <a:srcRect l="25206" t="4987" b="2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2852728" y="2976560"/>
            <a:ext cx="29370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  <a:latin typeface="Eraser" pitchFamily="2" charset="0"/>
              </a:rPr>
              <a:t>Questions</a:t>
            </a:r>
            <a:endParaRPr lang="de-DE" sz="7200" dirty="0" smtClean="0">
              <a:solidFill>
                <a:schemeClr val="bg1"/>
              </a:solidFill>
              <a:latin typeface="Eras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7120" y="4152904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Eraser" pitchFamily="2" charset="0"/>
              </a:rPr>
              <a:t>axel DOT uhl AT SAP DOT COM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ecl_wallpape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2439" r="487"/>
          <a:stretch>
            <a:fillRect/>
          </a:stretch>
        </p:blipFill>
        <p:spPr>
          <a:xfrm>
            <a:off x="-2938504" y="-1909792"/>
            <a:ext cx="7058064" cy="102380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perspectiveRelaxed">
              <a:rot lat="18059996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</p:pic>
      <p:pic>
        <p:nvPicPr>
          <p:cNvPr id="9" name="Picture 8" descr="processEd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3944" y="804848"/>
            <a:ext cx="2714640" cy="522980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48096" y="1438264"/>
            <a:ext cx="515781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de-DE" sz="4000" b="1" dirty="0" smtClean="0"/>
              <a:t>	</a:t>
            </a:r>
            <a:r>
              <a:rPr lang="de-DE" sz="2800" dirty="0" smtClean="0"/>
              <a:t>Many </a:t>
            </a:r>
            <a:r>
              <a:rPr lang="de-DE" sz="2800" b="1" dirty="0" smtClean="0"/>
              <a:t>Adapters</a:t>
            </a:r>
            <a:r>
              <a:rPr lang="de-DE" dirty="0" smtClean="0"/>
              <a:t>,</a:t>
            </a:r>
          </a:p>
          <a:p>
            <a:pPr algn="r">
              <a:lnSpc>
                <a:spcPct val="80000"/>
              </a:lnSpc>
            </a:pPr>
            <a:r>
              <a:rPr lang="de-DE" sz="2800" dirty="0" smtClean="0"/>
              <a:t>each specifying a </a:t>
            </a:r>
            <a:r>
              <a:rPr lang="de-DE" sz="2800" b="1" dirty="0" smtClean="0"/>
              <a:t>Filter Condition,</a:t>
            </a:r>
            <a:endParaRPr lang="de-DE" dirty="0" smtClean="0"/>
          </a:p>
          <a:p>
            <a:pPr algn="r">
              <a:lnSpc>
                <a:spcPct val="80000"/>
              </a:lnSpc>
            </a:pPr>
            <a:r>
              <a:rPr lang="de-DE" sz="2800" dirty="0" smtClean="0"/>
              <a:t>many </a:t>
            </a:r>
            <a:r>
              <a:rPr lang="de-DE" sz="2800" b="1" dirty="0" smtClean="0"/>
              <a:t>Notifications</a:t>
            </a:r>
            <a:endParaRPr lang="de-DE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3700464"/>
            <a:ext cx="4391024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de-DE" dirty="0" smtClean="0"/>
              <a:t>Naively, all Notifications are broadcast to all Adapters. Let's look at how this scales.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02204" y="1448736"/>
            <a:ext cx="1890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e1:EObject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3387564" y="3068952"/>
            <a:ext cx="16344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r>
              <a:rPr lang="en-US" dirty="0" err="1" smtClean="0"/>
              <a:t>EContentAdapter</a:t>
            </a:r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341436" y="3068952"/>
            <a:ext cx="23403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r>
              <a:rPr lang="en-US" dirty="0" err="1" smtClean="0"/>
              <a:t>EventManager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6102204" y="2528880"/>
            <a:ext cx="1890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e2:EObject2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6102204" y="3609024"/>
            <a:ext cx="1890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e3:EObject</a:t>
            </a:r>
            <a:endParaRPr lang="de-DE" dirty="0"/>
          </a:p>
        </p:txBody>
      </p:sp>
      <p:sp>
        <p:nvSpPr>
          <p:cNvPr id="10" name="Oval 9"/>
          <p:cNvSpPr/>
          <p:nvPr/>
        </p:nvSpPr>
        <p:spPr>
          <a:xfrm>
            <a:off x="6102204" y="4689168"/>
            <a:ext cx="1890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e4:EObject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912312" y="5769312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de-DE" dirty="0"/>
          </a:p>
        </p:txBody>
      </p:sp>
      <p:cxnSp>
        <p:nvCxnSpPr>
          <p:cNvPr id="13" name="Straight Arrow Connector 12"/>
          <p:cNvCxnSpPr>
            <a:stCxn id="2" idx="2"/>
            <a:endCxn id="6" idx="6"/>
          </p:cNvCxnSpPr>
          <p:nvPr/>
        </p:nvCxnSpPr>
        <p:spPr>
          <a:xfrm rot="10800000" flipV="1">
            <a:off x="5022060" y="1905936"/>
            <a:ext cx="1080144" cy="1620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6" idx="6"/>
          </p:cNvCxnSpPr>
          <p:nvPr/>
        </p:nvCxnSpPr>
        <p:spPr>
          <a:xfrm rot="10800000" flipV="1">
            <a:off x="5022060" y="2986080"/>
            <a:ext cx="1080144" cy="540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6" idx="6"/>
          </p:cNvCxnSpPr>
          <p:nvPr/>
        </p:nvCxnSpPr>
        <p:spPr>
          <a:xfrm rot="10800000">
            <a:off x="5022060" y="3526152"/>
            <a:ext cx="1080144" cy="540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6" idx="6"/>
          </p:cNvCxnSpPr>
          <p:nvPr/>
        </p:nvCxnSpPr>
        <p:spPr>
          <a:xfrm rot="10800000">
            <a:off x="5022060" y="3526152"/>
            <a:ext cx="1080144" cy="1620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8162504">
            <a:off x="4734929" y="2564482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eAdapters</a:t>
            </a:r>
            <a:endParaRPr lang="de-DE" dirty="0"/>
          </a:p>
        </p:txBody>
      </p:sp>
      <p:cxnSp>
        <p:nvCxnSpPr>
          <p:cNvPr id="25" name="Straight Arrow Connector 24"/>
          <p:cNvCxnSpPr>
            <a:stCxn id="6" idx="2"/>
            <a:endCxn id="7" idx="6"/>
          </p:cNvCxnSpPr>
          <p:nvPr/>
        </p:nvCxnSpPr>
        <p:spPr>
          <a:xfrm rot="10800000">
            <a:off x="2681748" y="3526152"/>
            <a:ext cx="7058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1436" y="278580"/>
            <a:ext cx="846112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To avoid effort for changing adapter registrations on model, use single </a:t>
            </a:r>
            <a:r>
              <a:rPr lang="en-US" sz="2400" b="1" dirty="0" err="1" smtClean="0"/>
              <a:t>EContentAdapter</a:t>
            </a:r>
            <a:r>
              <a:rPr lang="en-US" sz="2400" dirty="0" smtClean="0"/>
              <a:t> </a:t>
            </a:r>
            <a:r>
              <a:rPr lang="en-US" sz="2400" dirty="0" smtClean="0"/>
              <a:t>and single </a:t>
            </a:r>
            <a:r>
              <a:rPr lang="en-US" sz="2400" b="1" dirty="0" err="1" smtClean="0"/>
              <a:t>EventManager</a:t>
            </a:r>
            <a:r>
              <a:rPr lang="en-US" sz="2400" dirty="0" smtClean="0"/>
              <a:t>. Application </a:t>
            </a:r>
            <a:r>
              <a:rPr lang="en-US" sz="2400" b="1" dirty="0" smtClean="0"/>
              <a:t>Adapter</a:t>
            </a:r>
            <a:r>
              <a:rPr lang="en-US" sz="2400" dirty="0" smtClean="0"/>
              <a:t>s register with </a:t>
            </a:r>
            <a:r>
              <a:rPr lang="en-US" sz="2400" b="1" dirty="0" err="1" smtClean="0"/>
              <a:t>EventManager</a:t>
            </a:r>
            <a:r>
              <a:rPr lang="en-US" sz="2400" dirty="0" smtClean="0"/>
              <a:t>.</a:t>
            </a:r>
            <a:endParaRPr lang="de-DE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436" y="5139228"/>
            <a:ext cx="5040672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Our benchmarks penetrate the single </a:t>
            </a:r>
            <a:r>
              <a:rPr lang="en-US" sz="2400" b="1" dirty="0" err="1" smtClean="0"/>
              <a:t>EContentAdapter</a:t>
            </a:r>
            <a:r>
              <a:rPr lang="en-US" sz="1600" dirty="0" smtClean="0"/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with test </a:t>
            </a:r>
            <a:r>
              <a:rPr lang="en-US" sz="2400" b="1" dirty="0" err="1" smtClean="0"/>
              <a:t>Notification</a:t>
            </a:r>
            <a:r>
              <a:rPr lang="en-US" sz="2400" dirty="0" err="1" smtClean="0"/>
              <a:t>s</a:t>
            </a:r>
            <a:r>
              <a:rPr lang="en-US" sz="2400" dirty="0" smtClean="0"/>
              <a:t> </a:t>
            </a:r>
            <a:endParaRPr lang="de-DE" sz="2400" dirty="0" smtClean="0"/>
          </a:p>
        </p:txBody>
      </p:sp>
      <p:cxnSp>
        <p:nvCxnSpPr>
          <p:cNvPr id="29" name="Straight Arrow Connector 28"/>
          <p:cNvCxnSpPr>
            <a:stCxn id="27" idx="0"/>
            <a:endCxn id="6" idx="3"/>
          </p:cNvCxnSpPr>
          <p:nvPr/>
        </p:nvCxnSpPr>
        <p:spPr>
          <a:xfrm rot="5400000" flipH="1" flipV="1">
            <a:off x="2599458" y="4111756"/>
            <a:ext cx="1289787" cy="7651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1436" y="1538748"/>
            <a:ext cx="1890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:Adapter</a:t>
            </a:r>
            <a:endParaRPr lang="de-DE" dirty="0"/>
          </a:p>
        </p:txBody>
      </p:sp>
      <p:sp>
        <p:nvSpPr>
          <p:cNvPr id="31" name="Oval 30"/>
          <p:cNvSpPr/>
          <p:nvPr/>
        </p:nvSpPr>
        <p:spPr>
          <a:xfrm>
            <a:off x="2681748" y="1538748"/>
            <a:ext cx="1890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/>
              <a:t>:Adapter</a:t>
            </a:r>
            <a:endParaRPr lang="de-DE" dirty="0"/>
          </a:p>
        </p:txBody>
      </p:sp>
      <p:sp>
        <p:nvSpPr>
          <p:cNvPr id="32" name="TextBox 31"/>
          <p:cNvSpPr txBox="1"/>
          <p:nvPr/>
        </p:nvSpPr>
        <p:spPr>
          <a:xfrm>
            <a:off x="2321700" y="17187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de-DE" dirty="0"/>
          </a:p>
        </p:txBody>
      </p:sp>
      <p:cxnSp>
        <p:nvCxnSpPr>
          <p:cNvPr id="34" name="Straight Arrow Connector 33"/>
          <p:cNvCxnSpPr>
            <a:stCxn id="7" idx="0"/>
            <a:endCxn id="30" idx="4"/>
          </p:cNvCxnSpPr>
          <p:nvPr/>
        </p:nvCxnSpPr>
        <p:spPr>
          <a:xfrm rot="16200000" flipV="1">
            <a:off x="1091175" y="2648535"/>
            <a:ext cx="615804" cy="225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0"/>
            <a:endCxn id="31" idx="3"/>
          </p:cNvCxnSpPr>
          <p:nvPr/>
        </p:nvCxnSpPr>
        <p:spPr>
          <a:xfrm rot="5400000" flipH="1" flipV="1">
            <a:off x="1860223" y="1970607"/>
            <a:ext cx="749715" cy="1446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76" y="261921"/>
            <a:ext cx="8505872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b="1" dirty="0" smtClean="0"/>
              <a:t>An Experiment</a:t>
            </a:r>
          </a:p>
          <a:p>
            <a:pPr>
              <a:lnSpc>
                <a:spcPct val="80000"/>
              </a:lnSpc>
            </a:pPr>
            <a:endParaRPr lang="de-DE" sz="2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de-DE" sz="2800" dirty="0" smtClean="0"/>
              <a:t> Register </a:t>
            </a:r>
            <a:r>
              <a:rPr lang="de-DE" sz="2800" i="1" dirty="0" smtClean="0"/>
              <a:t>n</a:t>
            </a:r>
            <a:r>
              <a:rPr lang="de-DE" sz="2800" dirty="0" smtClean="0"/>
              <a:t> </a:t>
            </a:r>
            <a:r>
              <a:rPr lang="de-DE" sz="2800" b="1" dirty="0" smtClean="0"/>
              <a:t>Adapter</a:t>
            </a:r>
            <a:r>
              <a:rPr lang="de-DE" sz="2800" dirty="0" smtClean="0"/>
              <a:t>s with </a:t>
            </a:r>
            <a:r>
              <a:rPr lang="de-DE" sz="2800" b="1" dirty="0" smtClean="0"/>
              <a:t>EventManager</a:t>
            </a:r>
            <a:endParaRPr lang="de-DE" sz="28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de-DE" sz="2800" dirty="0" smtClean="0"/>
              <a:t> Each </a:t>
            </a:r>
            <a:r>
              <a:rPr lang="de-DE" sz="2800" b="1" dirty="0" smtClean="0"/>
              <a:t>Adapter</a:t>
            </a:r>
            <a:r>
              <a:rPr lang="de-DE" sz="2800" dirty="0" smtClean="0"/>
              <a:t> defines a non-trivial filter condition, e.g.,</a:t>
            </a:r>
          </a:p>
          <a:p>
            <a:r>
              <a:rPr lang="en-US" sz="2800" dirty="0" smtClean="0"/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isContainment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AND ((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oldValue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class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conformsTo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ABC)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  OR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newValue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class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conformsTo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ABC)))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OR ((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notifier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class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conformsTo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ABC) AND (feature is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ABC.name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))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de-DE" sz="2800" dirty="0" smtClean="0"/>
              <a:t> Fire seven different </a:t>
            </a:r>
            <a:r>
              <a:rPr lang="de-DE" sz="2800" b="1" dirty="0" smtClean="0"/>
              <a:t>Notification</a:t>
            </a:r>
            <a:r>
              <a:rPr lang="de-DE" sz="2800" dirty="0" smtClean="0"/>
              <a:t>s, each 1000 times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de-DE" sz="2800" dirty="0" smtClean="0"/>
              <a:t> Measure two numbers: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2800" dirty="0" smtClean="0"/>
              <a:t> time it takes to deliver </a:t>
            </a:r>
            <a:r>
              <a:rPr lang="de-DE" sz="2800" b="1" dirty="0" smtClean="0"/>
              <a:t>Notification</a:t>
            </a:r>
            <a:r>
              <a:rPr lang="de-DE" sz="2800" dirty="0" smtClean="0"/>
              <a:t>s to </a:t>
            </a:r>
            <a:r>
              <a:rPr lang="de-DE" sz="2800" b="1" dirty="0" smtClean="0"/>
              <a:t>Adapter</a:t>
            </a:r>
            <a:r>
              <a:rPr lang="de-DE" sz="2800" dirty="0" smtClean="0"/>
              <a:t>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2800" dirty="0" smtClean="0"/>
              <a:t> number of </a:t>
            </a:r>
            <a:r>
              <a:rPr lang="de-DE" sz="2800" b="1" dirty="0" smtClean="0"/>
              <a:t>Adapter</a:t>
            </a:r>
            <a:r>
              <a:rPr lang="de-DE" sz="2800" dirty="0" smtClean="0"/>
              <a:t>s notified ("Delivered")</a:t>
            </a:r>
          </a:p>
          <a:p>
            <a:pPr>
              <a:lnSpc>
                <a:spcPct val="80000"/>
              </a:lnSpc>
            </a:pPr>
            <a:endParaRPr lang="de-DE" sz="28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4119560" y="4333880"/>
          <a:ext cx="4438650" cy="199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4440" y="6143640"/>
            <a:ext cx="24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Adapters 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2480" y="4786320"/>
            <a:ext cx="293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measurement for</a:t>
            </a:r>
          </a:p>
          <a:p>
            <a:r>
              <a:rPr lang="en-US" dirty="0" smtClean="0"/>
              <a:t>firing 1000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/>
              <a:t> Notifications</a:t>
            </a:r>
          </a:p>
          <a:p>
            <a:r>
              <a:rPr lang="en-US" dirty="0" smtClean="0"/>
              <a:t>for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EAttribute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85896" y="1709728"/>
          <a:ext cx="5700744" cy="307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1992" y="804848"/>
            <a:ext cx="448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What's so bad about it is this: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9310" y="5238760"/>
            <a:ext cx="6894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Even if no adapter is interested in the change, we pay.</a:t>
            </a:r>
          </a:p>
          <a:p>
            <a:pPr algn="r"/>
            <a:r>
              <a:rPr lang="en-US" sz="2400" dirty="0" smtClean="0"/>
              <a:t>And we pay </a:t>
            </a:r>
            <a:r>
              <a:rPr lang="en-US" sz="2400" b="1" dirty="0" smtClean="0"/>
              <a:t>per Adapter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88" y="171432"/>
            <a:ext cx="837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go all benchmark results for our seven different notifications with </a:t>
            </a:r>
            <a:r>
              <a:rPr lang="en-US" b="1" dirty="0" smtClean="0"/>
              <a:t>naïve</a:t>
            </a:r>
            <a:r>
              <a:rPr lang="en-US" dirty="0" smtClean="0"/>
              <a:t> approach: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28576" y="623873"/>
          <a:ext cx="3438544" cy="135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28576" y="1890704"/>
          <a:ext cx="3438544" cy="153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28576" y="3338513"/>
          <a:ext cx="3438544" cy="144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576" y="4695832"/>
          <a:ext cx="3438544" cy="144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623872"/>
          <a:ext cx="3438544" cy="135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0" y="1981192"/>
          <a:ext cx="3438544" cy="144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572000" y="3429000"/>
          <a:ext cx="3438544" cy="144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73058" y="5238760"/>
            <a:ext cx="4751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increases at least linearly with</a:t>
            </a:r>
          </a:p>
          <a:p>
            <a:r>
              <a:rPr lang="en-US" sz="2400" dirty="0" smtClean="0"/>
              <a:t>growing number of Adapters, even if</a:t>
            </a:r>
          </a:p>
          <a:p>
            <a:r>
              <a:rPr lang="en-US" sz="2400" dirty="0" smtClean="0"/>
              <a:t>few or no Notifications are delivered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16" y="533384"/>
            <a:ext cx="7691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Wouldn't it be cool if filter conditions got centrally managed,</a:t>
            </a:r>
          </a:p>
          <a:p>
            <a:r>
              <a:rPr lang="en-US" sz="2400" dirty="0" smtClean="0"/>
              <a:t>and Notifications got centrally dispatched? Maybe then we could improve performance, particularly by not bothering those Adapters not interested in a Notification…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40" y="2524120"/>
            <a:ext cx="3438544" cy="34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76" y="533385"/>
            <a:ext cx="8234408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800" dirty="0" smtClean="0"/>
              <a:t>Key idea:	</a:t>
            </a:r>
          </a:p>
          <a:p>
            <a:pPr>
              <a:lnSpc>
                <a:spcPct val="80000"/>
              </a:lnSpc>
            </a:pPr>
            <a:endParaRPr lang="de-DE" sz="2800" dirty="0" smtClean="0"/>
          </a:p>
          <a:p>
            <a:pPr>
              <a:lnSpc>
                <a:spcPct val="80000"/>
              </a:lnSpc>
            </a:pPr>
            <a:r>
              <a:rPr lang="de-DE" sz="2800" b="1" dirty="0" smtClean="0"/>
              <a:t>     </a:t>
            </a:r>
            <a:r>
              <a:rPr lang="de-DE" sz="4000" b="1" dirty="0" smtClean="0"/>
              <a:t>Use hash maps</a:t>
            </a:r>
          </a:p>
          <a:p>
            <a:pPr>
              <a:lnSpc>
                <a:spcPct val="80000"/>
              </a:lnSpc>
            </a:pPr>
            <a:endParaRPr lang="de-DE" sz="2800" dirty="0" smtClean="0"/>
          </a:p>
          <a:p>
            <a:pPr>
              <a:lnSpc>
                <a:spcPct val="80000"/>
              </a:lnSpc>
            </a:pPr>
            <a:r>
              <a:rPr lang="de-DE" sz="2800" dirty="0" smtClean="0"/>
              <a:t>	to map Notification fields to Set&lt;Adapter&gt;</a:t>
            </a:r>
            <a:endParaRPr lang="de-DE" sz="4000" b="1" dirty="0" smtClean="0"/>
          </a:p>
        </p:txBody>
      </p:sp>
      <p:pic>
        <p:nvPicPr>
          <p:cNvPr id="2050" name="Picture 2" descr="C:\Documents and Settings\D043530\Local Settings\Temporary Internet Files\Content.IE5\OPCTQ7CH\MC900441397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0944"/>
            <a:ext cx="2743200" cy="2743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28576" y="3700464"/>
            <a:ext cx="1538296" cy="180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Notification: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notifier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oldValue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newValue</a:t>
            </a:r>
            <a:endParaRPr lang="en-US" dirty="0" smtClean="0"/>
          </a:p>
          <a:p>
            <a:r>
              <a:rPr lang="en-US" dirty="0" smtClean="0"/>
              <a:t>- feature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eventType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943216" y="2886072"/>
          <a:ext cx="5610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16"/>
                <a:gridCol w="2714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notifier.eClass</a:t>
                      </a:r>
                      <a:r>
                        <a:rPr lang="en-US" dirty="0" smtClean="0"/>
                        <a:t>()</a:t>
                      </a:r>
                      <a:r>
                        <a:rPr lang="en-US" baseline="0" dirty="0" smtClean="0"/>
                        <a:t> conforms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interested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a7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a15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a3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a9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43216" y="4967296"/>
          <a:ext cx="5610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16"/>
                <a:gridCol w="2714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Set&lt;Adapter&gt; interested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NamedElement.name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a3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a9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a14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MethodCall.source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a7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a15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rot="5400000">
            <a:off x="5709941" y="4301820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23944" y="3790952"/>
            <a:ext cx="1719272" cy="452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23944" y="5057784"/>
            <a:ext cx="1719272" cy="723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2045470" y="4326746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1332</Words>
  <Application>Microsoft Office PowerPoint</Application>
  <PresentationFormat>On-screen Show (4:3)</PresentationFormat>
  <Paragraphs>372</Paragraphs>
  <Slides>25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What‘s next?</vt:lpstr>
      <vt:lpstr>give</vt:lpstr>
      <vt:lpstr>Slide 25</vt:lpstr>
    </vt:vector>
  </TitlesOfParts>
  <Manager>Claus von Riegen</Manager>
  <Company>SAP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EMF Event Manager</dc:title>
  <dc:creator>Axel Uhl (D043530)</dc:creator>
  <cp:keywords>EMF Event Manager</cp:keywords>
  <cp:lastModifiedBy>Axel Uhl</cp:lastModifiedBy>
  <cp:revision>595</cp:revision>
  <dcterms:created xsi:type="dcterms:W3CDTF">2009-10-06T07:26:19Z</dcterms:created>
  <dcterms:modified xsi:type="dcterms:W3CDTF">2011-03-21T18:56:01Z</dcterms:modified>
</cp:coreProperties>
</file>